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2" r:id="rId3"/>
    <p:sldId id="261" r:id="rId4"/>
    <p:sldId id="257" r:id="rId5"/>
    <p:sldId id="258" r:id="rId6"/>
    <p:sldId id="278" r:id="rId7"/>
    <p:sldId id="274" r:id="rId8"/>
    <p:sldId id="259" r:id="rId9"/>
    <p:sldId id="280" r:id="rId10"/>
    <p:sldId id="262" r:id="rId11"/>
    <p:sldId id="283" r:id="rId12"/>
    <p:sldId id="295" r:id="rId13"/>
    <p:sldId id="276" r:id="rId14"/>
    <p:sldId id="290" r:id="rId15"/>
    <p:sldId id="293" r:id="rId16"/>
    <p:sldId id="294" r:id="rId17"/>
    <p:sldId id="291" r:id="rId18"/>
    <p:sldId id="296" r:id="rId19"/>
  </p:sldIdLst>
  <p:sldSz cx="12192000" cy="6858000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2600"/>
    <a:srgbClr val="423200"/>
    <a:srgbClr val="492207"/>
    <a:srgbClr val="233616"/>
    <a:srgbClr val="538135"/>
    <a:srgbClr val="DDEDD3"/>
    <a:srgbClr val="582808"/>
    <a:srgbClr val="C55B11"/>
    <a:srgbClr val="FADBC6"/>
    <a:srgbClr val="483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67F8F-2A19-461B-861A-B4166835BED5}" v="5" dt="2021-05-14T16:41:38.9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0" autoAdjust="0"/>
    <p:restoredTop sz="89204" autoAdjust="0"/>
  </p:normalViewPr>
  <p:slideViewPr>
    <p:cSldViewPr snapToGrid="0">
      <p:cViewPr>
        <p:scale>
          <a:sx n="98" d="100"/>
          <a:sy n="98" d="100"/>
        </p:scale>
        <p:origin x="-1268" y="-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Swan" userId="acb45287-c8cf-43fc-8651-98bd222d3090" providerId="ADAL" clId="{14C67F8F-2A19-461B-861A-B4166835BED5}"/>
    <pc:docChg chg="undo custSel modSld">
      <pc:chgData name="Richard Swan" userId="acb45287-c8cf-43fc-8651-98bd222d3090" providerId="ADAL" clId="{14C67F8F-2A19-461B-861A-B4166835BED5}" dt="2021-05-14T16:52:15.506" v="354" actId="1038"/>
      <pc:docMkLst>
        <pc:docMk/>
      </pc:docMkLst>
      <pc:sldChg chg="modSp mod">
        <pc:chgData name="Richard Swan" userId="acb45287-c8cf-43fc-8651-98bd222d3090" providerId="ADAL" clId="{14C67F8F-2A19-461B-861A-B4166835BED5}" dt="2021-05-14T16:31:20.563" v="173" actId="207"/>
        <pc:sldMkLst>
          <pc:docMk/>
          <pc:sldMk cId="2246769324" sldId="274"/>
        </pc:sldMkLst>
        <pc:graphicFrameChg chg="modGraphic">
          <ac:chgData name="Richard Swan" userId="acb45287-c8cf-43fc-8651-98bd222d3090" providerId="ADAL" clId="{14C67F8F-2A19-461B-861A-B4166835BED5}" dt="2021-05-14T16:31:20.563" v="173" actId="207"/>
          <ac:graphicFrameMkLst>
            <pc:docMk/>
            <pc:sldMk cId="2246769324" sldId="274"/>
            <ac:graphicFrameMk id="4" creationId="{A2704149-757B-4D06-BD14-80B2BBC5D4CF}"/>
          </ac:graphicFrameMkLst>
        </pc:graphicFrameChg>
      </pc:sldChg>
      <pc:sldChg chg="addSp modSp mod">
        <pc:chgData name="Richard Swan" userId="acb45287-c8cf-43fc-8651-98bd222d3090" providerId="ADAL" clId="{14C67F8F-2A19-461B-861A-B4166835BED5}" dt="2021-05-14T16:52:15.506" v="354" actId="1038"/>
        <pc:sldMkLst>
          <pc:docMk/>
          <pc:sldMk cId="1639870756" sldId="278"/>
        </pc:sldMkLst>
        <pc:spChg chg="mod">
          <ac:chgData name="Richard Swan" userId="acb45287-c8cf-43fc-8651-98bd222d3090" providerId="ADAL" clId="{14C67F8F-2A19-461B-861A-B4166835BED5}" dt="2021-05-14T16:29:06.099" v="149" actId="207"/>
          <ac:spMkLst>
            <pc:docMk/>
            <pc:sldMk cId="1639870756" sldId="278"/>
            <ac:spMk id="3" creationId="{7567252A-9821-413B-BC3E-76D04C11837C}"/>
          </ac:spMkLst>
        </pc:spChg>
        <pc:spChg chg="mod">
          <ac:chgData name="Richard Swan" userId="acb45287-c8cf-43fc-8651-98bd222d3090" providerId="ADAL" clId="{14C67F8F-2A19-461B-861A-B4166835BED5}" dt="2021-05-14T16:28:35.231" v="148" actId="207"/>
          <ac:spMkLst>
            <pc:docMk/>
            <pc:sldMk cId="1639870756" sldId="278"/>
            <ac:spMk id="4" creationId="{257D9CC6-E538-42FE-9A9F-F862078D8921}"/>
          </ac:spMkLst>
        </pc:spChg>
        <pc:spChg chg="mod">
          <ac:chgData name="Richard Swan" userId="acb45287-c8cf-43fc-8651-98bd222d3090" providerId="ADAL" clId="{14C67F8F-2A19-461B-861A-B4166835BED5}" dt="2021-05-14T16:28:20.328" v="147" actId="207"/>
          <ac:spMkLst>
            <pc:docMk/>
            <pc:sldMk cId="1639870756" sldId="278"/>
            <ac:spMk id="6" creationId="{600665DC-376D-4848-9856-1583644474C1}"/>
          </ac:spMkLst>
        </pc:spChg>
        <pc:spChg chg="mod ord">
          <ac:chgData name="Richard Swan" userId="acb45287-c8cf-43fc-8651-98bd222d3090" providerId="ADAL" clId="{14C67F8F-2A19-461B-861A-B4166835BED5}" dt="2021-05-14T16:44:57.303" v="346" actId="207"/>
          <ac:spMkLst>
            <pc:docMk/>
            <pc:sldMk cId="1639870756" sldId="278"/>
            <ac:spMk id="8" creationId="{255C1EBD-A03A-4C79-A6E6-422CB253697F}"/>
          </ac:spMkLst>
        </pc:spChg>
        <pc:spChg chg="add mod">
          <ac:chgData name="Richard Swan" userId="acb45287-c8cf-43fc-8651-98bd222d3090" providerId="ADAL" clId="{14C67F8F-2A19-461B-861A-B4166835BED5}" dt="2021-05-14T16:52:15.506" v="354" actId="1038"/>
          <ac:spMkLst>
            <pc:docMk/>
            <pc:sldMk cId="1639870756" sldId="278"/>
            <ac:spMk id="14" creationId="{65E9518D-A01E-4C4E-86F4-82707609B9B2}"/>
          </ac:spMkLst>
        </pc:spChg>
        <pc:spChg chg="add mod">
          <ac:chgData name="Richard Swan" userId="acb45287-c8cf-43fc-8651-98bd222d3090" providerId="ADAL" clId="{14C67F8F-2A19-461B-861A-B4166835BED5}" dt="2021-05-14T16:26:14.068" v="13" actId="208"/>
          <ac:spMkLst>
            <pc:docMk/>
            <pc:sldMk cId="1639870756" sldId="278"/>
            <ac:spMk id="15" creationId="{40888C4B-31B9-4FC4-B805-8D482F3AF518}"/>
          </ac:spMkLst>
        </pc:spChg>
        <pc:spChg chg="add mod">
          <ac:chgData name="Richard Swan" userId="acb45287-c8cf-43fc-8651-98bd222d3090" providerId="ADAL" clId="{14C67F8F-2A19-461B-861A-B4166835BED5}" dt="2021-05-14T16:27:12.879" v="144" actId="1037"/>
          <ac:spMkLst>
            <pc:docMk/>
            <pc:sldMk cId="1639870756" sldId="278"/>
            <ac:spMk id="16" creationId="{669DF518-7928-4C58-807D-672D5A565D24}"/>
          </ac:spMkLst>
        </pc:spChg>
        <pc:spChg chg="add mod ord">
          <ac:chgData name="Richard Swan" userId="acb45287-c8cf-43fc-8651-98bd222d3090" providerId="ADAL" clId="{14C67F8F-2A19-461B-861A-B4166835BED5}" dt="2021-05-14T16:29:48.427" v="169" actId="171"/>
          <ac:spMkLst>
            <pc:docMk/>
            <pc:sldMk cId="1639870756" sldId="278"/>
            <ac:spMk id="17" creationId="{25828150-7F45-4F8D-8129-44D156CC62D7}"/>
          </ac:spMkLst>
        </pc:spChg>
        <pc:spChg chg="add mod">
          <ac:chgData name="Richard Swan" userId="acb45287-c8cf-43fc-8651-98bd222d3090" providerId="ADAL" clId="{14C67F8F-2A19-461B-861A-B4166835BED5}" dt="2021-05-14T16:43:32.971" v="344" actId="207"/>
          <ac:spMkLst>
            <pc:docMk/>
            <pc:sldMk cId="1639870756" sldId="278"/>
            <ac:spMk id="18" creationId="{9D8B960D-30C9-4E17-92AC-9A7C108832C4}"/>
          </ac:spMkLst>
        </pc:spChg>
        <pc:spChg chg="add mod">
          <ac:chgData name="Richard Swan" userId="acb45287-c8cf-43fc-8651-98bd222d3090" providerId="ADAL" clId="{14C67F8F-2A19-461B-861A-B4166835BED5}" dt="2021-05-14T16:42:56.159" v="343" actId="207"/>
          <ac:spMkLst>
            <pc:docMk/>
            <pc:sldMk cId="1639870756" sldId="278"/>
            <ac:spMk id="19" creationId="{ED2892BA-96BA-4D85-A8F3-43A77E2823E0}"/>
          </ac:spMkLst>
        </pc:spChg>
        <pc:picChg chg="mod">
          <ac:chgData name="Richard Swan" userId="acb45287-c8cf-43fc-8651-98bd222d3090" providerId="ADAL" clId="{14C67F8F-2A19-461B-861A-B4166835BED5}" dt="2021-05-14T16:35:14.666" v="214" actId="1035"/>
          <ac:picMkLst>
            <pc:docMk/>
            <pc:sldMk cId="1639870756" sldId="278"/>
            <ac:picMk id="7" creationId="{87F45A6F-E17F-4C94-92E1-2D2CF63D7080}"/>
          </ac:picMkLst>
        </pc:picChg>
        <pc:cxnChg chg="mod">
          <ac:chgData name="Richard Swan" userId="acb45287-c8cf-43fc-8651-98bd222d3090" providerId="ADAL" clId="{14C67F8F-2A19-461B-861A-B4166835BED5}" dt="2021-05-14T16:30:03.233" v="170" actId="1036"/>
          <ac:cxnSpMkLst>
            <pc:docMk/>
            <pc:sldMk cId="1639870756" sldId="278"/>
            <ac:cxnSpMk id="10" creationId="{6A029D78-0F10-4D8A-AC5D-EF92DF9291D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E6A1A57-8178-40B6-8B86-5530C713C810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493453-51B6-4012-87B9-AC4BAC4B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8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ED8AB-0E7E-4F0D-B47C-587F4758E593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0EDA7-9887-4495-BAC2-8206AAFE1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9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credit: https://</a:t>
            </a:r>
            <a:r>
              <a:rPr lang="en-US" dirty="0" err="1"/>
              <a:t>teaching.unsw.edu.au</a:t>
            </a:r>
            <a:r>
              <a:rPr lang="en-US" dirty="0"/>
              <a:t>/what-is-formative-peer-review-of-teaching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E0EDA7-9887-4495-BAC2-8206AAFE1B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7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student evaluations provides valuable data about 1.b. and 2, but they</a:t>
            </a:r>
            <a:r>
              <a:rPr lang="en-US" baseline="0" dirty="0"/>
              <a:t> do not give much about other aspects.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0EDA7-9887-4495-BAC2-8206AAFE1B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76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credit: https://</a:t>
            </a:r>
            <a:r>
              <a:rPr lang="en-US" dirty="0" err="1"/>
              <a:t>www.machinedesign.com</a:t>
            </a:r>
            <a:r>
              <a:rPr lang="en-US" dirty="0"/>
              <a:t>/community/article/21836908/what-questions-should-you-ask-during-the-product-lifecycle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E0EDA7-9887-4495-BAC2-8206AAFE1B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8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5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69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9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1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3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7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4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8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06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043D8E4-0A5C-43D6-AD97-85D1EA841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206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48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4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A8CEB395-F4A6-4B1F-B07A-366493730535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71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4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tl.byu.edu/teaching-portfolio-peer-review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E1E741-1931-46B6-AB40-94CE3F34E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3657600"/>
            <a:ext cx="12188952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1EB8D3-AE03-4618-AB7D-F0682C624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59" y="3794760"/>
            <a:ext cx="11471565" cy="1739347"/>
          </a:xfrm>
        </p:spPr>
        <p:txBody>
          <a:bodyPr>
            <a:normAutofit/>
          </a:bodyPr>
          <a:lstStyle/>
          <a:p>
            <a:r>
              <a:rPr lang="en-US" sz="4200" dirty="0"/>
              <a:t>Evaluation of teaching:</a:t>
            </a:r>
            <a:br>
              <a:rPr lang="en-US" sz="4200" dirty="0"/>
            </a:br>
            <a:r>
              <a:rPr lang="en-US" sz="4200" dirty="0"/>
              <a:t>the Reviewer’s role</a:t>
            </a:r>
          </a:p>
        </p:txBody>
      </p:sp>
      <p:pic>
        <p:nvPicPr>
          <p:cNvPr id="5" name="Picture 4" descr="A picture containing person, indoor, person, office&#10;&#10;Description automatically generated">
            <a:extLst>
              <a:ext uri="{FF2B5EF4-FFF2-40B4-BE49-F238E27FC236}">
                <a16:creationId xmlns:a16="http://schemas.microsoft.com/office/drawing/2014/main" id="{F072B055-B137-E244-8F08-42840E971B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8" b="27088"/>
          <a:stretch/>
        </p:blipFill>
        <p:spPr>
          <a:xfrm>
            <a:off x="20" y="10"/>
            <a:ext cx="12191980" cy="36575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F4801CC-5A57-48C6-8288-4506B0B17D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5486400"/>
            <a:ext cx="12188952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50B6A0-40BC-4977-AF0D-6979857F1A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66519"/>
            <a:ext cx="9144000" cy="436076"/>
          </a:xfrm>
        </p:spPr>
        <p:txBody>
          <a:bodyPr>
            <a:normAutofit/>
          </a:bodyPr>
          <a:lstStyle/>
          <a:p>
            <a:r>
              <a:rPr lang="en-US" dirty="0"/>
              <a:t>Tina Taylor, Vincent Wilding, Richard Swan – BYU Peer Review of Teaching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E0CACB-96C1-874F-9C46-21B0016E7947}"/>
              </a:ext>
            </a:extLst>
          </p:cNvPr>
          <p:cNvSpPr txBox="1"/>
          <p:nvPr/>
        </p:nvSpPr>
        <p:spPr>
          <a:xfrm>
            <a:off x="4558145" y="6211659"/>
            <a:ext cx="3075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May 14, 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3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B640-2464-49E2-ADEF-A4118FD1A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portfolio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1825-5482-44B9-A9AB-51B25F668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Growing and current record of teaching</a:t>
            </a:r>
          </a:p>
          <a:p>
            <a:r>
              <a:rPr lang="en-US" sz="2800" dirty="0"/>
              <a:t>Formative activities documented </a:t>
            </a:r>
          </a:p>
          <a:p>
            <a:r>
              <a:rPr lang="en-US" sz="2800" dirty="0"/>
              <a:t>Facilitates self-evaluation</a:t>
            </a:r>
          </a:p>
          <a:p>
            <a:r>
              <a:rPr lang="en-US" sz="2800" dirty="0"/>
              <a:t>Facilitates continuous improvement</a:t>
            </a:r>
          </a:p>
          <a:p>
            <a:r>
              <a:rPr lang="en-US" sz="2800" dirty="0"/>
              <a:t>Basis for reviews</a:t>
            </a:r>
          </a:p>
          <a:p>
            <a:pPr lvl="1"/>
            <a:r>
              <a:rPr lang="en-US" sz="2400" dirty="0"/>
              <a:t>Annual stewardship review</a:t>
            </a:r>
          </a:p>
          <a:p>
            <a:pPr lvl="1"/>
            <a:r>
              <a:rPr lang="en-US" sz="2400" dirty="0"/>
              <a:t>R&amp;S reviews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58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580A-78F4-4FCB-85BF-AC6D75259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Constructing The Portfolio</a:t>
            </a:r>
          </a:p>
        </p:txBody>
      </p:sp>
    </p:spTree>
    <p:extLst>
      <p:ext uri="{BB962C8B-B14F-4D97-AF65-F5344CB8AC3E}">
        <p14:creationId xmlns:p14="http://schemas.microsoft.com/office/powerpoint/2010/main" val="3107990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36785C-1DD1-49CB-B042-84236FE94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2021" y="982780"/>
            <a:ext cx="9127958" cy="139617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400"/>
              </a:spcBef>
              <a:buNone/>
            </a:pPr>
            <a:r>
              <a:rPr lang="en-US" b="1" dirty="0">
                <a:latin typeface="Acumin Pro SemiCondensed" panose="020B0506020202020204" pitchFamily="34" charset="0"/>
              </a:rPr>
              <a:t>The Teaching Portfolio is a thoughtful treatment of evidence chronicling the candidate’s  growth as a teacher using the Three Pillars :</a:t>
            </a:r>
          </a:p>
          <a:p>
            <a:endParaRPr lang="en-US" b="1" dirty="0">
              <a:latin typeface="Acumin Pro SemiCondensed" panose="020B0506020202020204" pitchFamily="34" charset="0"/>
            </a:endParaRPr>
          </a:p>
          <a:p>
            <a:endParaRPr lang="en-US" b="1" dirty="0">
              <a:latin typeface="Acumin Pro SemiCondensed" panose="020B050602020202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BEC4858-B5EE-47C9-8748-5205EFDAB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095170"/>
              </p:ext>
            </p:extLst>
          </p:nvPr>
        </p:nvGraphicFramePr>
        <p:xfrm>
          <a:off x="1752600" y="2301691"/>
          <a:ext cx="86868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7680">
                  <a:extLst>
                    <a:ext uri="{9D8B030D-6E8A-4147-A177-3AD203B41FA5}">
                      <a16:colId xmlns:a16="http://schemas.microsoft.com/office/drawing/2014/main" val="540821560"/>
                    </a:ext>
                  </a:extLst>
                </a:gridCol>
                <a:gridCol w="4389120">
                  <a:extLst>
                    <a:ext uri="{9D8B030D-6E8A-4147-A177-3AD203B41FA5}">
                      <a16:colId xmlns:a16="http://schemas.microsoft.com/office/drawing/2014/main" val="1433185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Pillars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Sources of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090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Student Learning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went well?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could be improved?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Student performance on assessments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Formative review by peers, others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Student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51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Learning Environment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went well?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could be improved?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Mid-Course Evaluation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Formative review by peers, SCOTs, others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Student ratings and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590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Processes of Improvement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did I do to improve?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were the results?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is(are) the most important thing(s) to improve the next time I teach?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Your plan based on what is being improved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434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556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prstClr val="white"/>
                </a:solidFill>
                <a:latin typeface="Acumin Pro SemiCondensed" panose="020B0506020202020204" pitchFamily="34" charset="0"/>
              </a:rPr>
              <a:t>+ Each semester/term</a:t>
            </a:r>
            <a:endParaRPr lang="en-US" sz="2200" b="1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Annual Summary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C76C51-2FB4-4FFF-BA75-0C0F5EF0A8A9}"/>
              </a:ext>
            </a:extLst>
          </p:cNvPr>
          <p:cNvSpPr/>
          <p:nvPr/>
        </p:nvSpPr>
        <p:spPr>
          <a:xfrm>
            <a:off x="838200" y="3775868"/>
            <a:ext cx="5257801" cy="2175670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5257800" y="2175669"/>
                </a:moveTo>
                <a:lnTo>
                  <a:pt x="362619" y="2175669"/>
                </a:lnTo>
                <a:cubicBezTo>
                  <a:pt x="162350" y="2175669"/>
                  <a:pt x="0" y="2013319"/>
                  <a:pt x="0" y="1813050"/>
                </a:cubicBezTo>
                <a:lnTo>
                  <a:pt x="0" y="0"/>
                </a:lnTo>
                <a:lnTo>
                  <a:pt x="5257800" y="0"/>
                </a:lnTo>
                <a:lnTo>
                  <a:pt x="5257800" y="217566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700382" rIns="156465" bIns="156465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Rank &amp; Status Review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Teaching Narrative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8C5CD-4A9D-4E64-8A78-0A1544FB43CE}"/>
              </a:ext>
            </a:extLst>
          </p:cNvPr>
          <p:cNvSpPr/>
          <p:nvPr/>
        </p:nvSpPr>
        <p:spPr>
          <a:xfrm>
            <a:off x="6095999" y="3775868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2175669" y="1"/>
                </a:moveTo>
                <a:lnTo>
                  <a:pt x="2175669" y="4381481"/>
                </a:lnTo>
                <a:cubicBezTo>
                  <a:pt x="2175669" y="4865458"/>
                  <a:pt x="2108489" y="5257799"/>
                  <a:pt x="2025618" y="5257799"/>
                </a:cubicBezTo>
                <a:lnTo>
                  <a:pt x="0" y="5257799"/>
                </a:lnTo>
                <a:lnTo>
                  <a:pt x="0" y="1"/>
                </a:lnTo>
                <a:lnTo>
                  <a:pt x="2175669" y="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700382" rIns="156464" bIns="156465" numCol="1" spcCol="1270" anchor="ctr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Peer Review </a:t>
            </a:r>
            <a:r>
              <a:rPr lang="en-US" sz="2000" kern="1200" dirty="0">
                <a:latin typeface="Acumin Pro SemiCondensed" panose="020B0506020202020204" pitchFamily="34" charset="0"/>
              </a:rPr>
              <a:t>(summative)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Teaching Narrative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50C80-A4C2-4D29-85D4-811C0AE31FEA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 What the faculty candidate includes:</a:t>
            </a:r>
          </a:p>
        </p:txBody>
      </p:sp>
    </p:spTree>
    <p:extLst>
      <p:ext uri="{BB962C8B-B14F-4D97-AF65-F5344CB8AC3E}">
        <p14:creationId xmlns:p14="http://schemas.microsoft.com/office/powerpoint/2010/main" val="263377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A19F-CBC6-4592-AE06-21A91B71A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Reviewing the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10394-4B30-4C87-A92A-6407AA812C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93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Evaluations </a:t>
            </a:r>
            <a:r>
              <a:rPr lang="en-US" dirty="0">
                <a:latin typeface="Acumin Pro SemiCondensed" panose="020B0506020202020204" pitchFamily="34" charset="0"/>
              </a:rPr>
              <a:t>(in portfolio)</a:t>
            </a:r>
            <a:endParaRPr lang="en-US" sz="1400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Student ratings &amp; comments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C76C51-2FB4-4FFF-BA75-0C0F5EF0A8A9}"/>
              </a:ext>
            </a:extLst>
          </p:cNvPr>
          <p:cNvSpPr/>
          <p:nvPr/>
        </p:nvSpPr>
        <p:spPr>
          <a:xfrm>
            <a:off x="838200" y="3775868"/>
            <a:ext cx="5257801" cy="2175670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5257800" y="2175669"/>
                </a:moveTo>
                <a:lnTo>
                  <a:pt x="362619" y="2175669"/>
                </a:lnTo>
                <a:cubicBezTo>
                  <a:pt x="162350" y="2175669"/>
                  <a:pt x="0" y="2013319"/>
                  <a:pt x="0" y="1813050"/>
                </a:cubicBezTo>
                <a:lnTo>
                  <a:pt x="0" y="0"/>
                </a:lnTo>
                <a:lnTo>
                  <a:pt x="5257800" y="0"/>
                </a:lnTo>
                <a:lnTo>
                  <a:pt x="5257800" y="217566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700382" rIns="156465" bIns="156465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Rank &amp; Status Review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Peer reviews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Student ratings &amp; comments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8C5CD-4A9D-4E64-8A78-0A1544FB43CE}"/>
              </a:ext>
            </a:extLst>
          </p:cNvPr>
          <p:cNvSpPr/>
          <p:nvPr/>
        </p:nvSpPr>
        <p:spPr>
          <a:xfrm>
            <a:off x="6095999" y="3775868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2175669" y="1"/>
                </a:moveTo>
                <a:lnTo>
                  <a:pt x="2175669" y="4381481"/>
                </a:lnTo>
                <a:cubicBezTo>
                  <a:pt x="2175669" y="4865458"/>
                  <a:pt x="2108489" y="5257799"/>
                  <a:pt x="2025618" y="5257799"/>
                </a:cubicBezTo>
                <a:lnTo>
                  <a:pt x="0" y="5257799"/>
                </a:lnTo>
                <a:lnTo>
                  <a:pt x="0" y="1"/>
                </a:lnTo>
                <a:lnTo>
                  <a:pt x="2175669" y="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700382" rIns="156464" bIns="156465" numCol="1" spcCol="1270" anchor="ctr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Peer Review </a:t>
            </a:r>
            <a:r>
              <a:rPr lang="en-US" sz="2000" kern="1200" dirty="0">
                <a:latin typeface="Acumin Pro SemiCondensed" panose="020B0506020202020204" pitchFamily="34" charset="0"/>
              </a:rPr>
              <a:t>(summative)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Classroom observations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dirty="0">
                <a:latin typeface="Acumin Pro SemiCondensed" panose="020B0506020202020204" pitchFamily="34" charset="0"/>
              </a:rPr>
              <a:t>Student ratings &amp; comments</a:t>
            </a: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04D41D-6216-47B4-A33B-1CFC8513DB6E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Reviewers also include:</a:t>
            </a:r>
          </a:p>
        </p:txBody>
      </p:sp>
    </p:spTree>
    <p:extLst>
      <p:ext uri="{BB962C8B-B14F-4D97-AF65-F5344CB8AC3E}">
        <p14:creationId xmlns:p14="http://schemas.microsoft.com/office/powerpoint/2010/main" val="3214299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58BDB-309F-42C7-B4ED-C0C944C4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 reviewers’ Responsibilities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E594C-139E-4727-B3AA-980A7255F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/>
              <a:t>Remember that the “burden of proof” is on the faculty candidate to provide credible evidence that they are fulfilling their teaching stewardship.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/>
              <a:t>Peer Reviewers evaluate whether a credible argument has been made</a:t>
            </a:r>
          </a:p>
          <a:p>
            <a:r>
              <a:rPr lang="en-US" sz="2400" dirty="0"/>
              <a:t>Peer Reviewers rely primarily on the Teaching Portfolio and triangulate with classroom observations and student ratings &amp; comments. </a:t>
            </a:r>
          </a:p>
          <a:p>
            <a:r>
              <a:rPr lang="en-US" sz="2400" dirty="0"/>
              <a:t>Rank and Status Review committees rely primarily on the Teaching Portfolio and triangulate with peer reviews and student ratings &amp; comments.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28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21F1101-D50C-4D7B-BC9B-11CA00258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3887812"/>
            <a:ext cx="12188952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B28D89-0D8B-4798-9D22-47BEAD98B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CD62678-7595-4499-8036-7404231EB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0AE9BCD-5B2A-4D98-AD92-54A06DB46C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07" y="548640"/>
            <a:ext cx="12188952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1A19F-CBC6-4592-AE06-21A91B71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09" y="685800"/>
            <a:ext cx="11471565" cy="1739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Resources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3E79D2-8C70-41DC-A4E9-C4C178AEC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07" y="2377440"/>
            <a:ext cx="12188952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10394-4B30-4C87-A92A-6407AA812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8991" y="2432685"/>
            <a:ext cx="9144000" cy="43109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https://ctl.byu.edu/teaching-portfolio-peer-review</a:t>
            </a:r>
            <a:r>
              <a:rPr lang="en-US"/>
              <a:t> </a:t>
            </a:r>
          </a:p>
        </p:txBody>
      </p:sp>
      <p:pic>
        <p:nvPicPr>
          <p:cNvPr id="5" name="Picture 4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D5C4F2B8-C2D9-7A4E-B8B4-5AB6E8B9DE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72" b="2"/>
          <a:stretch/>
        </p:blipFill>
        <p:spPr>
          <a:xfrm>
            <a:off x="2691372" y="2970188"/>
            <a:ext cx="6812303" cy="383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862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0">
            <a:extLst>
              <a:ext uri="{FF2B5EF4-FFF2-40B4-BE49-F238E27FC236}">
                <a16:creationId xmlns:a16="http://schemas.microsoft.com/office/drawing/2014/main" id="{B227C726-00E9-4762-B7F2-B5B94A120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Machinedesign 16431 Promoaskingquestions 917203022 0">
            <a:extLst>
              <a:ext uri="{FF2B5EF4-FFF2-40B4-BE49-F238E27FC236}">
                <a16:creationId xmlns:a16="http://schemas.microsoft.com/office/drawing/2014/main" id="{80372DB2-26E6-254D-BC58-24E008E25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9180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065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6B60-26B6-406D-ABF3-B9952804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CFE6-CAAB-44E3-9928-C1FAEEC65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164080"/>
            <a:ext cx="9784080" cy="41732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In the Rank and Status process, 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We have reasonably effective, quantitative measures for evaluating Scholarship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However, there is not a comparable process for evaluating  Teaching</a:t>
            </a:r>
          </a:p>
        </p:txBody>
      </p:sp>
    </p:spTree>
    <p:extLst>
      <p:ext uri="{BB962C8B-B14F-4D97-AF65-F5344CB8AC3E}">
        <p14:creationId xmlns:p14="http://schemas.microsoft.com/office/powerpoint/2010/main" val="2844332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6B60-26B6-406D-ABF3-B9952804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CFE6-CAAB-44E3-9928-C1FAEEC65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846320"/>
          </a:xfrm>
        </p:spPr>
        <p:txBody>
          <a:bodyPr>
            <a:normAutofit/>
          </a:bodyPr>
          <a:lstStyle/>
          <a:p>
            <a:r>
              <a:rPr lang="en-US" sz="2400" dirty="0"/>
              <a:t>Teaching is fuzzier to evaluate than scholarship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Student evaluations are the most broadly used measure of teaching effectiveness</a:t>
            </a:r>
          </a:p>
          <a:p>
            <a:pPr lvl="1"/>
            <a:r>
              <a:rPr lang="en-US" sz="2400" dirty="0"/>
              <a:t>Valuable but imperfect measures</a:t>
            </a:r>
          </a:p>
          <a:p>
            <a:pPr lvl="1"/>
            <a:r>
              <a:rPr lang="en-US" sz="2400" dirty="0"/>
              <a:t>Don’t measure everything</a:t>
            </a:r>
          </a:p>
          <a:p>
            <a:pPr lvl="1"/>
            <a:r>
              <a:rPr lang="en-US" sz="2400" dirty="0"/>
              <a:t>Deterrent to trying innovative techniques</a:t>
            </a:r>
          </a:p>
          <a:p>
            <a:pPr lvl="1"/>
            <a:r>
              <a:rPr lang="en-US" sz="2400" dirty="0"/>
              <a:t>Leads to a clear-the-bar attitude 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Peer review may be an effective evaluation tool</a:t>
            </a:r>
          </a:p>
          <a:p>
            <a:pPr lvl="1"/>
            <a:r>
              <a:rPr lang="en-US" sz="2400" dirty="0"/>
              <a:t>What does peer evaluation of teaching look like?</a:t>
            </a:r>
          </a:p>
          <a:p>
            <a:pPr lvl="1"/>
            <a:r>
              <a:rPr lang="en-US" sz="2400" dirty="0"/>
              <a:t>Can it be effective without being overly time consuming?</a:t>
            </a:r>
          </a:p>
        </p:txBody>
      </p:sp>
    </p:spTree>
    <p:extLst>
      <p:ext uri="{BB962C8B-B14F-4D97-AF65-F5344CB8AC3E}">
        <p14:creationId xmlns:p14="http://schemas.microsoft.com/office/powerpoint/2010/main" val="1513429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F881-3EE7-4657-9711-A16CDE0E7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5D1CF-1129-4884-90B3-C81B8B5C9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DB6EDC-BC55-4DB6-AF53-093D82C6B441}"/>
              </a:ext>
            </a:extLst>
          </p:cNvPr>
          <p:cNvSpPr txBox="1"/>
          <p:nvPr/>
        </p:nvSpPr>
        <p:spPr>
          <a:xfrm>
            <a:off x="839972" y="2270050"/>
            <a:ext cx="110046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Propose an approach to evaluate teaching using peer review-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Built upon research-based principles and practices.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Fosters objective, reliable, and thorough reviews.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Provides developmental support for faculty.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Provides a consistent framework for peer reviewers to use across the University and a “tool kit” of approaches.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496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45FA0-1672-4F5F-8A46-49FF8B5A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Opportunity -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20CCB-DA05-4D33-9FC3-E5DD21E04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367584"/>
            <a:ext cx="9784080" cy="4206240"/>
          </a:xfrm>
        </p:spPr>
        <p:txBody>
          <a:bodyPr>
            <a:normAutofit/>
          </a:bodyPr>
          <a:lstStyle/>
          <a:p>
            <a:r>
              <a:rPr lang="en-US" sz="2800" dirty="0"/>
              <a:t>Provides substantive evaluation of teaching for R&amp;S process</a:t>
            </a:r>
          </a:p>
          <a:p>
            <a:r>
              <a:rPr lang="en-US" sz="2800" dirty="0"/>
              <a:t>Encourages excellence in teaching</a:t>
            </a:r>
          </a:p>
          <a:p>
            <a:pPr lvl="1"/>
            <a:r>
              <a:rPr lang="en-US" sz="2600" dirty="0"/>
              <a:t>Facilitates and encourages use of best teaching practices</a:t>
            </a:r>
          </a:p>
          <a:p>
            <a:pPr lvl="1"/>
            <a:r>
              <a:rPr lang="en-US" sz="2600" dirty="0"/>
              <a:t>Encourages formative activities</a:t>
            </a:r>
          </a:p>
          <a:p>
            <a:r>
              <a:rPr lang="en-US" sz="2800" dirty="0"/>
              <a:t>Encourages and rewards innovation</a:t>
            </a:r>
          </a:p>
          <a:p>
            <a:r>
              <a:rPr lang="en-US" sz="2800" dirty="0"/>
              <a:t>Adds minimal work for faculty who are already deliberately striving to improve their teaching</a:t>
            </a:r>
          </a:p>
          <a:p>
            <a:r>
              <a:rPr lang="en-US" sz="2800" dirty="0"/>
              <a:t>Gives faculty more control of the narrative</a:t>
            </a:r>
          </a:p>
        </p:txBody>
      </p:sp>
    </p:spTree>
    <p:extLst>
      <p:ext uri="{BB962C8B-B14F-4D97-AF65-F5344CB8AC3E}">
        <p14:creationId xmlns:p14="http://schemas.microsoft.com/office/powerpoint/2010/main" val="2892462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pillars of teaching excellence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567252A-9821-413B-BC3E-76D04C11837C}"/>
              </a:ext>
            </a:extLst>
          </p:cNvPr>
          <p:cNvSpPr/>
          <p:nvPr/>
        </p:nvSpPr>
        <p:spPr>
          <a:xfrm>
            <a:off x="3561008" y="1944710"/>
            <a:ext cx="5132231" cy="1358721"/>
          </a:xfrm>
          <a:prstGeom prst="triangle">
            <a:avLst/>
          </a:prstGeom>
          <a:solidFill>
            <a:srgbClr val="CDD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7D9CC6-E538-42FE-9A9F-F862078D8921}"/>
              </a:ext>
            </a:extLst>
          </p:cNvPr>
          <p:cNvSpPr/>
          <p:nvPr/>
        </p:nvSpPr>
        <p:spPr>
          <a:xfrm>
            <a:off x="4024648" y="3522372"/>
            <a:ext cx="547352" cy="2723882"/>
          </a:xfrm>
          <a:prstGeom prst="rect">
            <a:avLst/>
          </a:prstGeom>
          <a:solidFill>
            <a:srgbClr val="DDED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0665DC-376D-4848-9856-1583644474C1}"/>
              </a:ext>
            </a:extLst>
          </p:cNvPr>
          <p:cNvSpPr/>
          <p:nvPr/>
        </p:nvSpPr>
        <p:spPr>
          <a:xfrm>
            <a:off x="5859886" y="3522372"/>
            <a:ext cx="547352" cy="2723882"/>
          </a:xfrm>
          <a:prstGeom prst="rect">
            <a:avLst/>
          </a:prstGeom>
          <a:solidFill>
            <a:srgbClr val="FA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87F45A6F-E17F-4C94-92E1-2D2CF63D7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063" y="1891277"/>
            <a:ext cx="5246119" cy="4877731"/>
          </a:xfr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C20EED-B63E-49E8-BFDC-2444F7CF6771}"/>
              </a:ext>
            </a:extLst>
          </p:cNvPr>
          <p:cNvCxnSpPr/>
          <p:nvPr/>
        </p:nvCxnSpPr>
        <p:spPr>
          <a:xfrm>
            <a:off x="7691899" y="3514001"/>
            <a:ext cx="547352" cy="0"/>
          </a:xfrm>
          <a:prstGeom prst="line">
            <a:avLst/>
          </a:prstGeom>
          <a:ln w="50800">
            <a:solidFill>
              <a:srgbClr val="BF9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A029D78-0F10-4D8A-AC5D-EF92DF9291DB}"/>
              </a:ext>
            </a:extLst>
          </p:cNvPr>
          <p:cNvCxnSpPr/>
          <p:nvPr/>
        </p:nvCxnSpPr>
        <p:spPr>
          <a:xfrm>
            <a:off x="7689740" y="6267933"/>
            <a:ext cx="547352" cy="0"/>
          </a:xfrm>
          <a:prstGeom prst="line">
            <a:avLst/>
          </a:prstGeom>
          <a:ln w="50800">
            <a:solidFill>
              <a:srgbClr val="BF9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apezoid 10">
            <a:extLst>
              <a:ext uri="{FF2B5EF4-FFF2-40B4-BE49-F238E27FC236}">
                <a16:creationId xmlns:a16="http://schemas.microsoft.com/office/drawing/2014/main" id="{21FDFD74-2BDA-4670-BE65-62BABA62FF28}"/>
              </a:ext>
            </a:extLst>
          </p:cNvPr>
          <p:cNvSpPr/>
          <p:nvPr/>
        </p:nvSpPr>
        <p:spPr>
          <a:xfrm>
            <a:off x="3922866" y="6316613"/>
            <a:ext cx="742122" cy="91440"/>
          </a:xfrm>
          <a:prstGeom prst="trapezoid">
            <a:avLst>
              <a:gd name="adj" fmla="val 79736"/>
            </a:avLst>
          </a:prstGeom>
          <a:solidFill>
            <a:srgbClr val="538135"/>
          </a:solidFill>
          <a:ln>
            <a:solidFill>
              <a:srgbClr val="538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B4FE8739-717E-4D25-8757-3ABD2A4ED11D}"/>
              </a:ext>
            </a:extLst>
          </p:cNvPr>
          <p:cNvSpPr/>
          <p:nvPr/>
        </p:nvSpPr>
        <p:spPr>
          <a:xfrm flipV="1">
            <a:off x="3928962" y="3377366"/>
            <a:ext cx="742122" cy="91440"/>
          </a:xfrm>
          <a:prstGeom prst="trapezoid">
            <a:avLst>
              <a:gd name="adj" fmla="val 79736"/>
            </a:avLst>
          </a:prstGeom>
          <a:solidFill>
            <a:srgbClr val="538135"/>
          </a:solidFill>
          <a:ln>
            <a:solidFill>
              <a:srgbClr val="538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1E4AD1BB-BB84-465F-8AFE-4E4AE9E0BBB3}"/>
              </a:ext>
            </a:extLst>
          </p:cNvPr>
          <p:cNvSpPr/>
          <p:nvPr/>
        </p:nvSpPr>
        <p:spPr>
          <a:xfrm>
            <a:off x="5761225" y="6316613"/>
            <a:ext cx="742122" cy="91440"/>
          </a:xfrm>
          <a:prstGeom prst="trapezoid">
            <a:avLst>
              <a:gd name="adj" fmla="val 79736"/>
            </a:avLst>
          </a:prstGeom>
          <a:solidFill>
            <a:srgbClr val="C55B11"/>
          </a:solidFill>
          <a:ln>
            <a:solidFill>
              <a:srgbClr val="C55B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>
            <a:extLst>
              <a:ext uri="{FF2B5EF4-FFF2-40B4-BE49-F238E27FC236}">
                <a16:creationId xmlns:a16="http://schemas.microsoft.com/office/drawing/2014/main" id="{65E9518D-A01E-4C4E-86F4-82707609B9B2}"/>
              </a:ext>
            </a:extLst>
          </p:cNvPr>
          <p:cNvSpPr/>
          <p:nvPr/>
        </p:nvSpPr>
        <p:spPr>
          <a:xfrm flipV="1">
            <a:off x="5770334" y="3379656"/>
            <a:ext cx="742122" cy="91440"/>
          </a:xfrm>
          <a:prstGeom prst="trapezoid">
            <a:avLst>
              <a:gd name="adj" fmla="val 79736"/>
            </a:avLst>
          </a:prstGeom>
          <a:solidFill>
            <a:srgbClr val="C55B11"/>
          </a:solidFill>
          <a:ln>
            <a:solidFill>
              <a:srgbClr val="C55B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40888C4B-31B9-4FC4-B805-8D482F3AF518}"/>
              </a:ext>
            </a:extLst>
          </p:cNvPr>
          <p:cNvSpPr/>
          <p:nvPr/>
        </p:nvSpPr>
        <p:spPr>
          <a:xfrm>
            <a:off x="7599584" y="6312784"/>
            <a:ext cx="742122" cy="91440"/>
          </a:xfrm>
          <a:prstGeom prst="trapezoid">
            <a:avLst>
              <a:gd name="adj" fmla="val 79736"/>
            </a:avLst>
          </a:prstGeom>
          <a:solidFill>
            <a:srgbClr val="BF9100"/>
          </a:solidFill>
          <a:ln>
            <a:solidFill>
              <a:srgbClr val="BF9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828150-7F45-4F8D-8129-44D156CC62D7}"/>
              </a:ext>
            </a:extLst>
          </p:cNvPr>
          <p:cNvSpPr/>
          <p:nvPr/>
        </p:nvSpPr>
        <p:spPr>
          <a:xfrm>
            <a:off x="3542697" y="6462175"/>
            <a:ext cx="5132231" cy="274320"/>
          </a:xfrm>
          <a:prstGeom prst="rect">
            <a:avLst/>
          </a:prstGeom>
          <a:solidFill>
            <a:srgbClr val="3154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669DF518-7928-4C58-807D-672D5A565D24}"/>
              </a:ext>
            </a:extLst>
          </p:cNvPr>
          <p:cNvSpPr/>
          <p:nvPr/>
        </p:nvSpPr>
        <p:spPr>
          <a:xfrm flipV="1">
            <a:off x="7607362" y="3374792"/>
            <a:ext cx="742122" cy="91440"/>
          </a:xfrm>
          <a:prstGeom prst="trapezoid">
            <a:avLst>
              <a:gd name="adj" fmla="val 79736"/>
            </a:avLst>
          </a:prstGeom>
          <a:solidFill>
            <a:srgbClr val="BF9100"/>
          </a:solidFill>
          <a:ln>
            <a:solidFill>
              <a:srgbClr val="BF9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5C1EBD-A03A-4C79-A6E6-422CB253697F}"/>
              </a:ext>
            </a:extLst>
          </p:cNvPr>
          <p:cNvSpPr/>
          <p:nvPr/>
        </p:nvSpPr>
        <p:spPr>
          <a:xfrm>
            <a:off x="7692126" y="3512714"/>
            <a:ext cx="585216" cy="2770632"/>
          </a:xfrm>
          <a:prstGeom prst="rect">
            <a:avLst/>
          </a:prstGeom>
          <a:solidFill>
            <a:srgbClr val="FFF0C1"/>
          </a:solidFill>
          <a:ln w="38100">
            <a:solidFill>
              <a:srgbClr val="BF91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322600"/>
                </a:solidFill>
                <a:latin typeface="Acumin Pro SemiCondensed Black" panose="020B0906020202020204" pitchFamily="34" charset="0"/>
              </a:rPr>
              <a:t>Processes of Improvement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8B960D-30C9-4E17-92AC-9A7C108832C4}"/>
              </a:ext>
            </a:extLst>
          </p:cNvPr>
          <p:cNvSpPr/>
          <p:nvPr/>
        </p:nvSpPr>
        <p:spPr>
          <a:xfrm>
            <a:off x="5853766" y="3514539"/>
            <a:ext cx="585216" cy="2770632"/>
          </a:xfrm>
          <a:prstGeom prst="rect">
            <a:avLst/>
          </a:prstGeom>
          <a:solidFill>
            <a:srgbClr val="FADBC6"/>
          </a:solidFill>
          <a:ln w="38100">
            <a:solidFill>
              <a:srgbClr val="C55B1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492207"/>
                </a:solidFill>
                <a:latin typeface="Acumin Pro SemiCondensed Black" panose="020B0906020202020204" pitchFamily="34" charset="0"/>
              </a:rPr>
              <a:t>Learning 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2892BA-96BA-4D85-A8F3-43A77E2823E0}"/>
              </a:ext>
            </a:extLst>
          </p:cNvPr>
          <p:cNvSpPr/>
          <p:nvPr/>
        </p:nvSpPr>
        <p:spPr>
          <a:xfrm>
            <a:off x="4010593" y="3522372"/>
            <a:ext cx="585216" cy="2770632"/>
          </a:xfrm>
          <a:prstGeom prst="rect">
            <a:avLst/>
          </a:prstGeom>
          <a:solidFill>
            <a:srgbClr val="DDEDD3"/>
          </a:solidFill>
          <a:ln w="38100">
            <a:solidFill>
              <a:srgbClr val="53813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233616"/>
                </a:solidFill>
                <a:latin typeface="Acumin Pro SemiCondensed Black" panose="020B0906020202020204" pitchFamily="34" charset="0"/>
              </a:rPr>
              <a:t>Student Learning</a:t>
            </a:r>
          </a:p>
        </p:txBody>
      </p:sp>
    </p:spTree>
    <p:extLst>
      <p:ext uri="{BB962C8B-B14F-4D97-AF65-F5344CB8AC3E}">
        <p14:creationId xmlns:p14="http://schemas.microsoft.com/office/powerpoint/2010/main" val="1639870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8E222-4AE2-4C25-BFE9-59346021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59" y="284176"/>
            <a:ext cx="11409082" cy="1202879"/>
          </a:xfrm>
        </p:spPr>
        <p:txBody>
          <a:bodyPr/>
          <a:lstStyle/>
          <a:p>
            <a:r>
              <a:rPr lang="en-US" dirty="0"/>
              <a:t>Guiding Questions for Evaluating Teaching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2704149-757B-4D06-BD14-80B2BBC5D4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2357605"/>
              </p:ext>
            </p:extLst>
          </p:nvPr>
        </p:nvGraphicFramePr>
        <p:xfrm>
          <a:off x="-1" y="1487055"/>
          <a:ext cx="12192000" cy="5428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1827839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74837978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61960561"/>
                    </a:ext>
                  </a:extLst>
                </a:gridCol>
              </a:tblGrid>
              <a:tr h="39886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 Black" panose="020B0906020202020204" pitchFamily="34" charset="0"/>
                        </a:rPr>
                        <a:t>1.  Student Learning</a:t>
                      </a: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 Black" panose="020B0906020202020204" pitchFamily="34" charset="0"/>
                        </a:rPr>
                        <a:t>2.  Learning Environment</a:t>
                      </a: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 Black" panose="020B0906020202020204" pitchFamily="34" charset="0"/>
                        </a:rPr>
                        <a:t>3.  Processes of Improvement</a:t>
                      </a: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873986"/>
                  </a:ext>
                </a:extLst>
              </a:tr>
              <a:tr h="123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Outcomes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Clear and appropriate?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Reflect the Aims?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Effectively communicated?</a:t>
                      </a: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Relationships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Integrate faith and inspire students?</a:t>
                      </a:r>
                      <a:endParaRPr lang="en-US" dirty="0">
                        <a:latin typeface="Acumin Pro SemiCondensed" panose="020B0506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Instructor-student interactions?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Student-student interactions? </a:t>
                      </a: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Course Improvement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Data used to improve learning environment and activities?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Increased achievement of LOs?</a:t>
                      </a: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208513"/>
                  </a:ext>
                </a:extLst>
              </a:tr>
              <a:tr h="2331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b.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Activities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Course well-organized?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Activities well-designed and appropriate?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Promote student engagement?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Facilitate achievement of outcomes?</a:t>
                      </a:r>
                      <a:endParaRPr lang="en-US" dirty="0">
                        <a:latin typeface="Acumin Pro SemiCondensed" panose="020B0506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2">
                            <a:lumMod val="75000"/>
                          </a:schemeClr>
                        </a:solidFill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Settings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Effective setting for inspiring learning?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Atmosphere that motivates students to be engaged?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Atmosphere of civility, respect, belonging?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accessible to all students?</a:t>
                      </a:r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Professional Development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Engage</a:t>
                      </a:r>
                      <a:r>
                        <a:rPr lang="en-US" sz="18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 in self-evaluation?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Participate in activities to learn and develop as a teacher?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Best practices implemented and</a:t>
                      </a:r>
                      <a:r>
                        <a:rPr lang="en-US" sz="18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  impact assessed</a:t>
                      </a: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? </a:t>
                      </a:r>
                      <a:endParaRPr lang="en-US" dirty="0">
                        <a:solidFill>
                          <a:schemeClr val="bg2">
                            <a:lumMod val="75000"/>
                          </a:schemeClr>
                        </a:solidFill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774141"/>
                  </a:ext>
                </a:extLst>
              </a:tr>
              <a:tr h="12904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c.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Assessment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Aligned with learning outcomes?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Effective measures of learning?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LOs being achieved?</a:t>
                      </a:r>
                      <a:endParaRPr lang="en-US" dirty="0">
                        <a:solidFill>
                          <a:schemeClr val="bg2">
                            <a:lumMod val="75000"/>
                          </a:schemeClr>
                        </a:solidFill>
                        <a:latin typeface="Acumin Pro SemiCondensed" panose="020B0506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Materials and other Resources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Course materials appropriate?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Used effectively to facilitate learning? </a:t>
                      </a:r>
                    </a:p>
                    <a:p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142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769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9AEE0-0AEC-4D3B-BF74-A36200E3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of teaching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D8365-E02D-4070-8482-6B7607E7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1990415"/>
            <a:ext cx="9784080" cy="4984543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/>
              <a:t>Before semester</a:t>
            </a:r>
          </a:p>
          <a:p>
            <a:pPr lvl="1"/>
            <a:r>
              <a:rPr lang="en-US" sz="2600" dirty="0"/>
              <a:t>Development activities, such as Effective Teaching Workshop (CTL)</a:t>
            </a:r>
          </a:p>
          <a:p>
            <a:pPr lvl="1"/>
            <a:r>
              <a:rPr lang="en-US" sz="2600" dirty="0"/>
              <a:t>Goals</a:t>
            </a:r>
          </a:p>
          <a:p>
            <a:pPr lvl="1"/>
            <a:r>
              <a:rPr lang="en-US" sz="2600" dirty="0"/>
              <a:t>Learning outcomes/activities/assessments</a:t>
            </a:r>
          </a:p>
          <a:p>
            <a:r>
              <a:rPr lang="en-US" sz="3300" dirty="0"/>
              <a:t>During semester</a:t>
            </a:r>
          </a:p>
          <a:p>
            <a:pPr lvl="1"/>
            <a:r>
              <a:rPr lang="en-US" sz="2600" dirty="0"/>
              <a:t>Personal notes</a:t>
            </a:r>
          </a:p>
          <a:p>
            <a:pPr lvl="1"/>
            <a:r>
              <a:rPr lang="en-US" sz="2600" dirty="0"/>
              <a:t>Peer mentor observations and review</a:t>
            </a:r>
          </a:p>
          <a:p>
            <a:pPr lvl="1"/>
            <a:r>
              <a:rPr lang="en-US" sz="2600" dirty="0"/>
              <a:t>Students Consulting on Teaching (SCOT)</a:t>
            </a:r>
          </a:p>
          <a:p>
            <a:r>
              <a:rPr lang="en-US" sz="3300" dirty="0"/>
              <a:t>End of semester</a:t>
            </a:r>
          </a:p>
          <a:p>
            <a:pPr lvl="1"/>
            <a:r>
              <a:rPr lang="en-US" sz="2600" dirty="0"/>
              <a:t>Review of learning outcomes and student achievement</a:t>
            </a:r>
          </a:p>
          <a:p>
            <a:pPr lvl="1"/>
            <a:r>
              <a:rPr lang="en-US" sz="2600" dirty="0"/>
              <a:t>Student ratings</a:t>
            </a:r>
          </a:p>
          <a:p>
            <a:pPr lvl="1"/>
            <a:r>
              <a:rPr lang="en-US" sz="2600" dirty="0"/>
              <a:t>Self evaluation</a:t>
            </a:r>
          </a:p>
          <a:p>
            <a:r>
              <a:rPr lang="en-US" sz="3300" dirty="0"/>
              <a:t>Plans and adjustments for next offering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Adopt a deliberate mentality about improving as a teacher.</a:t>
            </a:r>
          </a:p>
          <a:p>
            <a:r>
              <a:rPr lang="en-US" sz="2800" dirty="0"/>
              <a:t>Use Teaching Portfolio framework (Three Pillars).</a:t>
            </a:r>
          </a:p>
          <a:p>
            <a:r>
              <a:rPr lang="en-US" sz="2800" dirty="0"/>
              <a:t>Engage in efforts to assess and improve</a:t>
            </a:r>
          </a:p>
          <a:p>
            <a:pPr lvl="2"/>
            <a:r>
              <a:rPr lang="en-US" sz="2600" dirty="0"/>
              <a:t>Invite formative feedback</a:t>
            </a:r>
          </a:p>
          <a:p>
            <a:pPr lvl="3"/>
            <a:r>
              <a:rPr lang="en-US" sz="2400" dirty="0"/>
              <a:t>Formative peer review</a:t>
            </a:r>
          </a:p>
          <a:p>
            <a:pPr lvl="3"/>
            <a:r>
              <a:rPr lang="en-US" sz="2400" dirty="0"/>
              <a:t>Student feedback (student surveys, SCOT)</a:t>
            </a:r>
          </a:p>
          <a:p>
            <a:pPr lvl="2"/>
            <a:r>
              <a:rPr lang="en-US" sz="2600" dirty="0"/>
              <a:t>Critically evaluate learning data</a:t>
            </a:r>
          </a:p>
          <a:p>
            <a:pPr lvl="2"/>
            <a:r>
              <a:rPr lang="en-US" sz="2600" dirty="0"/>
              <a:t>Set realistic improvement goals</a:t>
            </a:r>
          </a:p>
          <a:p>
            <a:r>
              <a:rPr lang="en-US" sz="2800" dirty="0"/>
              <a:t>Be consistent in the documentation process. </a:t>
            </a:r>
          </a:p>
        </p:txBody>
      </p:sp>
    </p:spTree>
    <p:extLst>
      <p:ext uri="{BB962C8B-B14F-4D97-AF65-F5344CB8AC3E}">
        <p14:creationId xmlns:p14="http://schemas.microsoft.com/office/powerpoint/2010/main" val="3436035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9080</TotalTime>
  <Words>905</Words>
  <Application>Microsoft Office PowerPoint</Application>
  <PresentationFormat>Widescreen</PresentationFormat>
  <Paragraphs>166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Acumin Pro SemiCondensed</vt:lpstr>
      <vt:lpstr>Acumin Pro SemiCondensed Black</vt:lpstr>
      <vt:lpstr>Arial</vt:lpstr>
      <vt:lpstr>Calibri</vt:lpstr>
      <vt:lpstr>Corbel</vt:lpstr>
      <vt:lpstr>Wingdings</vt:lpstr>
      <vt:lpstr>Banded</vt:lpstr>
      <vt:lpstr>Evaluation of teaching: the Reviewer’s role</vt:lpstr>
      <vt:lpstr>problem</vt:lpstr>
      <vt:lpstr>background</vt:lpstr>
      <vt:lpstr>charge</vt:lpstr>
      <vt:lpstr>Opportunity - benefits</vt:lpstr>
      <vt:lpstr>Three pillars of teaching excellence</vt:lpstr>
      <vt:lpstr>Guiding Questions for Evaluating Teaching</vt:lpstr>
      <vt:lpstr>Process of teaching development</vt:lpstr>
      <vt:lpstr>Faculty responsibility</vt:lpstr>
      <vt:lpstr>Teaching portfolio Process</vt:lpstr>
      <vt:lpstr>Constructing The Portfolio</vt:lpstr>
      <vt:lpstr>PowerPoint Presentation</vt:lpstr>
      <vt:lpstr>PowerPoint Presentation</vt:lpstr>
      <vt:lpstr>Reviewing the portfolio</vt:lpstr>
      <vt:lpstr>PowerPoint Presentation</vt:lpstr>
      <vt:lpstr>Peer reviewers’ Responsibilities 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 Review of teaching</dc:title>
  <dc:creator>Vincent Wilding</dc:creator>
  <cp:lastModifiedBy>Richard Swan</cp:lastModifiedBy>
  <cp:revision>103</cp:revision>
  <cp:lastPrinted>2021-05-06T14:48:20Z</cp:lastPrinted>
  <dcterms:created xsi:type="dcterms:W3CDTF">2019-11-30T16:37:48Z</dcterms:created>
  <dcterms:modified xsi:type="dcterms:W3CDTF">2021-05-14T16:52:20Z</dcterms:modified>
</cp:coreProperties>
</file>