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95" r:id="rId2"/>
    <p:sldId id="282" r:id="rId3"/>
    <p:sldId id="298" r:id="rId4"/>
    <p:sldId id="257" r:id="rId5"/>
    <p:sldId id="299" r:id="rId6"/>
    <p:sldId id="305" r:id="rId7"/>
    <p:sldId id="306" r:id="rId8"/>
    <p:sldId id="259" r:id="rId9"/>
    <p:sldId id="301" r:id="rId10"/>
    <p:sldId id="300" r:id="rId11"/>
    <p:sldId id="283" r:id="rId12"/>
    <p:sldId id="302" r:id="rId13"/>
    <p:sldId id="276" r:id="rId14"/>
    <p:sldId id="284" r:id="rId15"/>
    <p:sldId id="285" r:id="rId16"/>
    <p:sldId id="303" r:id="rId17"/>
    <p:sldId id="287" r:id="rId18"/>
    <p:sldId id="304" r:id="rId19"/>
    <p:sldId id="289" r:id="rId20"/>
    <p:sldId id="292" r:id="rId21"/>
    <p:sldId id="290" r:id="rId22"/>
    <p:sldId id="293" r:id="rId23"/>
    <p:sldId id="294" r:id="rId24"/>
    <p:sldId id="296" r:id="rId25"/>
    <p:sldId id="297" r:id="rId26"/>
  </p:sldIdLst>
  <p:sldSz cx="12192000" cy="6858000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8D49A2-9604-44FE-869A-40680975CBB6}" v="1" dt="2021-05-15T06:00:29.0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20" autoAdjust="0"/>
  </p:normalViewPr>
  <p:slideViewPr>
    <p:cSldViewPr snapToGrid="0">
      <p:cViewPr varScale="1">
        <p:scale>
          <a:sx n="62" d="100"/>
          <a:sy n="62" d="100"/>
        </p:scale>
        <p:origin x="8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 Swan" userId="acb45287-c8cf-43fc-8651-98bd222d3090" providerId="ADAL" clId="{978D49A2-9604-44FE-869A-40680975CBB6}"/>
    <pc:docChg chg="addSld delSld modSld">
      <pc:chgData name="Richard Swan" userId="acb45287-c8cf-43fc-8651-98bd222d3090" providerId="ADAL" clId="{978D49A2-9604-44FE-869A-40680975CBB6}" dt="2021-05-15T06:00:38.528" v="2" actId="47"/>
      <pc:docMkLst>
        <pc:docMk/>
      </pc:docMkLst>
      <pc:sldChg chg="del">
        <pc:chgData name="Richard Swan" userId="acb45287-c8cf-43fc-8651-98bd222d3090" providerId="ADAL" clId="{978D49A2-9604-44FE-869A-40680975CBB6}" dt="2021-05-15T06:00:38.528" v="2" actId="47"/>
        <pc:sldMkLst>
          <pc:docMk/>
          <pc:sldMk cId="2246769324" sldId="274"/>
        </pc:sldMkLst>
      </pc:sldChg>
      <pc:sldChg chg="del">
        <pc:chgData name="Richard Swan" userId="acb45287-c8cf-43fc-8651-98bd222d3090" providerId="ADAL" clId="{978D49A2-9604-44FE-869A-40680975CBB6}" dt="2021-05-15T06:00:33.329" v="1" actId="47"/>
        <pc:sldMkLst>
          <pc:docMk/>
          <pc:sldMk cId="1639870756" sldId="278"/>
        </pc:sldMkLst>
      </pc:sldChg>
      <pc:sldChg chg="add">
        <pc:chgData name="Richard Swan" userId="acb45287-c8cf-43fc-8651-98bd222d3090" providerId="ADAL" clId="{978D49A2-9604-44FE-869A-40680975CBB6}" dt="2021-05-15T06:00:29.074" v="0"/>
        <pc:sldMkLst>
          <pc:docMk/>
          <pc:sldMk cId="3832110950" sldId="305"/>
        </pc:sldMkLst>
      </pc:sldChg>
      <pc:sldChg chg="add">
        <pc:chgData name="Richard Swan" userId="acb45287-c8cf-43fc-8651-98bd222d3090" providerId="ADAL" clId="{978D49A2-9604-44FE-869A-40680975CBB6}" dt="2021-05-15T06:00:29.074" v="0"/>
        <pc:sldMkLst>
          <pc:docMk/>
          <pc:sldMk cId="696793181" sldId="30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E6A1A57-8178-40B6-8B86-5530C713C810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493453-51B6-4012-87B9-AC4BAC4BB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8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ED8AB-0E7E-4F0D-B47C-587F4758E593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0EDA7-9887-4495-BAC2-8206AAFE1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9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 https://</a:t>
            </a:r>
            <a:r>
              <a:rPr lang="en-US" dirty="0" err="1"/>
              <a:t>teaching.unsw.edu.au</a:t>
            </a:r>
            <a:r>
              <a:rPr lang="en-US" dirty="0"/>
              <a:t>/what-is-formative-peer-review-of-teaching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07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student evaluations provides valuable data about 1.b. and 2, but they</a:t>
            </a:r>
            <a:r>
              <a:rPr lang="en-US" baseline="0" dirty="0"/>
              <a:t> do not give much about other aspects.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76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credit: https://</a:t>
            </a:r>
            <a:r>
              <a:rPr lang="en-US" dirty="0" err="1"/>
              <a:t>www.machinedesign.com</a:t>
            </a:r>
            <a:r>
              <a:rPr lang="en-US" dirty="0"/>
              <a:t>/community/article/21836908/what-questions-should-you-ask-during-the-product-lifecycle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E0EDA7-9887-4495-BAC2-8206AAFE1B0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8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95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69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9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1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3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7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4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8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306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043D8E4-0A5C-43D6-AD97-85D1EA841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206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8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4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A8CEB395-F4A6-4B1F-B07A-366493730535}" type="datetimeFigureOut">
              <a:rPr lang="en-US" smtClean="0"/>
              <a:t>5/15/2021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B3D5A9DA-C58F-46CC-B3D2-8833EC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71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tl.byu.edu/teaching-portfolio-peer-review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E1E741-1931-46B6-AB40-94CE3F34E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3657600"/>
            <a:ext cx="12188952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1EB8D3-AE03-4618-AB7D-F0682C624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59" y="3794760"/>
            <a:ext cx="11471565" cy="1739347"/>
          </a:xfrm>
        </p:spPr>
        <p:txBody>
          <a:bodyPr>
            <a:normAutofit/>
          </a:bodyPr>
          <a:lstStyle/>
          <a:p>
            <a:r>
              <a:rPr lang="en-US" sz="4200" dirty="0"/>
              <a:t>Evaluation of teaching:</a:t>
            </a:r>
            <a:br>
              <a:rPr lang="en-US" sz="4200" dirty="0"/>
            </a:br>
            <a:r>
              <a:rPr lang="en-US" sz="4200" dirty="0"/>
              <a:t>the teaching portfolio</a:t>
            </a:r>
            <a:br>
              <a:rPr lang="en-US" sz="4200" dirty="0"/>
            </a:br>
            <a:r>
              <a:rPr lang="en-US" sz="4200" dirty="0"/>
              <a:t>and Peer Review</a:t>
            </a:r>
          </a:p>
        </p:txBody>
      </p:sp>
      <p:pic>
        <p:nvPicPr>
          <p:cNvPr id="5" name="Picture 4" descr="A picture containing person, indoor, person, office&#10;&#10;Description automatically generated">
            <a:extLst>
              <a:ext uri="{FF2B5EF4-FFF2-40B4-BE49-F238E27FC236}">
                <a16:creationId xmlns:a16="http://schemas.microsoft.com/office/drawing/2014/main" id="{F072B055-B137-E244-8F08-42840E971B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8" b="27088"/>
          <a:stretch/>
        </p:blipFill>
        <p:spPr>
          <a:xfrm>
            <a:off x="20" y="10"/>
            <a:ext cx="12191980" cy="36575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F4801CC-5A57-48C6-8288-4506B0B17D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5486400"/>
            <a:ext cx="12188952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50B6A0-40BC-4977-AF0D-6979857F1A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66519"/>
            <a:ext cx="9144000" cy="436076"/>
          </a:xfrm>
        </p:spPr>
        <p:txBody>
          <a:bodyPr>
            <a:normAutofit/>
          </a:bodyPr>
          <a:lstStyle/>
          <a:p>
            <a:r>
              <a:rPr lang="en-US" dirty="0"/>
              <a:t>Tina Taylor, Vincent Wilding, Richard Swan – BYU Peer Review of Teaching Task Force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0CACB-96C1-874F-9C46-21B0016E7947}"/>
              </a:ext>
            </a:extLst>
          </p:cNvPr>
          <p:cNvSpPr txBox="1"/>
          <p:nvPr/>
        </p:nvSpPr>
        <p:spPr>
          <a:xfrm>
            <a:off x="4558145" y="6211659"/>
            <a:ext cx="307570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May 13, 2021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0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B640-2464-49E2-ADEF-A4118FD1A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portfolio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61825-5482-44B9-A9AB-51B25F668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Growing and current record of teaching</a:t>
            </a:r>
          </a:p>
          <a:p>
            <a:r>
              <a:rPr lang="en-US" sz="3200" dirty="0"/>
              <a:t>Formative activities documented </a:t>
            </a:r>
          </a:p>
          <a:p>
            <a:r>
              <a:rPr lang="en-US" sz="3200" dirty="0"/>
              <a:t>Facilitates self-evaluation</a:t>
            </a:r>
          </a:p>
          <a:p>
            <a:r>
              <a:rPr lang="en-US" sz="3200" dirty="0"/>
              <a:t>Facilitates continuous improvement</a:t>
            </a:r>
          </a:p>
          <a:p>
            <a:r>
              <a:rPr lang="en-US" sz="3200" dirty="0"/>
              <a:t>Basis for reviews</a:t>
            </a:r>
          </a:p>
          <a:p>
            <a:pPr lvl="1"/>
            <a:r>
              <a:rPr lang="en-US" sz="2400" dirty="0"/>
              <a:t>Annual stewardship review</a:t>
            </a:r>
          </a:p>
          <a:p>
            <a:pPr lvl="1"/>
            <a:r>
              <a:rPr lang="en-US" sz="2400" dirty="0"/>
              <a:t>R&amp;S reviews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860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580A-78F4-4FCB-85BF-AC6D75259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Constructing The Portfolio</a:t>
            </a:r>
          </a:p>
        </p:txBody>
      </p:sp>
    </p:spTree>
    <p:extLst>
      <p:ext uri="{BB962C8B-B14F-4D97-AF65-F5344CB8AC3E}">
        <p14:creationId xmlns:p14="http://schemas.microsoft.com/office/powerpoint/2010/main" val="3107990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0C80-A4C2-4D29-85D4-811C0AE31FEA}"/>
              </a:ext>
            </a:extLst>
          </p:cNvPr>
          <p:cNvSpPr txBox="1"/>
          <p:nvPr/>
        </p:nvSpPr>
        <p:spPr>
          <a:xfrm>
            <a:off x="838199" y="664029"/>
            <a:ext cx="92528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The Teaching Portfolio is central to the evaluation process.</a:t>
            </a:r>
          </a:p>
        </p:txBody>
      </p:sp>
    </p:spTree>
    <p:extLst>
      <p:ext uri="{BB962C8B-B14F-4D97-AF65-F5344CB8AC3E}">
        <p14:creationId xmlns:p14="http://schemas.microsoft.com/office/powerpoint/2010/main" val="1992277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prstClr val="white"/>
                </a:solidFill>
                <a:latin typeface="Acumin Pro SemiCondensed" panose="020B0506020202020204" pitchFamily="34" charset="0"/>
              </a:rPr>
              <a:t>+ Each semester/term</a:t>
            </a:r>
            <a:endParaRPr lang="en-US" sz="2200" b="1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0C80-A4C2-4D29-85D4-811C0AE31FEA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What the faculty candidate does</a:t>
            </a:r>
          </a:p>
        </p:txBody>
      </p:sp>
    </p:spTree>
    <p:extLst>
      <p:ext uri="{BB962C8B-B14F-4D97-AF65-F5344CB8AC3E}">
        <p14:creationId xmlns:p14="http://schemas.microsoft.com/office/powerpoint/2010/main" val="2633776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36785C-1DD1-49CB-B042-84236FE9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Teaching Portfolio begins with self evaluation</a:t>
            </a:r>
          </a:p>
          <a:p>
            <a:pPr lvl="1"/>
            <a:r>
              <a:rPr lang="en-US" dirty="0"/>
              <a:t>What good teachers already do; what all teachers should do—i.e., a best practice.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What is in your Teaching Portfolio?</a:t>
            </a:r>
          </a:p>
          <a:p>
            <a:pPr lvl="1"/>
            <a:r>
              <a:rPr lang="en-US" dirty="0"/>
              <a:t>It is </a:t>
            </a:r>
            <a:r>
              <a:rPr lang="en-US" b="1" i="1" dirty="0"/>
              <a:t>not</a:t>
            </a:r>
            <a:r>
              <a:rPr lang="en-US" dirty="0"/>
              <a:t> a collection of all teaching artifacts</a:t>
            </a:r>
          </a:p>
          <a:p>
            <a:pPr lvl="1"/>
            <a:r>
              <a:rPr lang="en-US" dirty="0"/>
              <a:t>It is a thoughtful compilation of evidence chronicling your growth as a teacher</a:t>
            </a:r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E399BD1-72FC-4E28-9655-D56C30779379}"/>
              </a:ext>
            </a:extLst>
          </p:cNvPr>
          <p:cNvGrpSpPr>
            <a:grpSpLocks noChangeAspect="1"/>
          </p:cNvGrpSpPr>
          <p:nvPr/>
        </p:nvGrpSpPr>
        <p:grpSpPr>
          <a:xfrm>
            <a:off x="7315200" y="228600"/>
            <a:ext cx="4114800" cy="1616468"/>
            <a:chOff x="838199" y="1600200"/>
            <a:chExt cx="7552735" cy="296703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E93CE00-DDFE-4527-92B4-5F4B25D8F16D}"/>
                </a:ext>
              </a:extLst>
            </p:cNvPr>
            <p:cNvSpPr/>
            <p:nvPr/>
          </p:nvSpPr>
          <p:spPr>
            <a:xfrm>
              <a:off x="838199" y="1600200"/>
              <a:ext cx="5257801" cy="2175670"/>
            </a:xfrm>
            <a:custGeom>
              <a:avLst/>
              <a:gdLst>
                <a:gd name="connsiteX0" fmla="*/ 0 w 2175669"/>
                <a:gd name="connsiteY0" fmla="*/ 0 h 5257800"/>
                <a:gd name="connsiteX1" fmla="*/ 1813050 w 2175669"/>
                <a:gd name="connsiteY1" fmla="*/ 0 h 5257800"/>
                <a:gd name="connsiteX2" fmla="*/ 2175669 w 2175669"/>
                <a:gd name="connsiteY2" fmla="*/ 362619 h 5257800"/>
                <a:gd name="connsiteX3" fmla="*/ 2175669 w 2175669"/>
                <a:gd name="connsiteY3" fmla="*/ 5257800 h 5257800"/>
                <a:gd name="connsiteX4" fmla="*/ 0 w 2175669"/>
                <a:gd name="connsiteY4" fmla="*/ 5257800 h 5257800"/>
                <a:gd name="connsiteX5" fmla="*/ 0 w 2175669"/>
                <a:gd name="connsiteY5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5669" h="5257800">
                  <a:moveTo>
                    <a:pt x="0" y="5257799"/>
                  </a:moveTo>
                  <a:lnTo>
                    <a:pt x="0" y="876319"/>
                  </a:lnTo>
                  <a:cubicBezTo>
                    <a:pt x="0" y="392342"/>
                    <a:pt x="67180" y="1"/>
                    <a:pt x="150051" y="1"/>
                  </a:cubicBezTo>
                  <a:lnTo>
                    <a:pt x="2175669" y="1"/>
                  </a:lnTo>
                  <a:lnTo>
                    <a:pt x="2175669" y="5257799"/>
                  </a:lnTo>
                  <a:lnTo>
                    <a:pt x="0" y="5257799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6465" tIns="156464" rIns="156464" bIns="700383" numCol="1" spcCol="1270" anchor="t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Self Evaluation</a:t>
              </a: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05A58D9-5A4B-4CD6-84B2-A1AAA11FDC92}"/>
                </a:ext>
              </a:extLst>
            </p:cNvPr>
            <p:cNvSpPr/>
            <p:nvPr/>
          </p:nvSpPr>
          <p:spPr>
            <a:xfrm>
              <a:off x="3801064" y="2984502"/>
              <a:ext cx="4589870" cy="1582733"/>
            </a:xfrm>
            <a:custGeom>
              <a:avLst/>
              <a:gdLst>
                <a:gd name="connsiteX0" fmla="*/ 0 w 4589870"/>
                <a:gd name="connsiteY0" fmla="*/ 263794 h 1582733"/>
                <a:gd name="connsiteX1" fmla="*/ 263794 w 4589870"/>
                <a:gd name="connsiteY1" fmla="*/ 0 h 1582733"/>
                <a:gd name="connsiteX2" fmla="*/ 4326076 w 4589870"/>
                <a:gd name="connsiteY2" fmla="*/ 0 h 1582733"/>
                <a:gd name="connsiteX3" fmla="*/ 4589870 w 4589870"/>
                <a:gd name="connsiteY3" fmla="*/ 263794 h 1582733"/>
                <a:gd name="connsiteX4" fmla="*/ 4589870 w 4589870"/>
                <a:gd name="connsiteY4" fmla="*/ 1318939 h 1582733"/>
                <a:gd name="connsiteX5" fmla="*/ 4326076 w 4589870"/>
                <a:gd name="connsiteY5" fmla="*/ 1582733 h 1582733"/>
                <a:gd name="connsiteX6" fmla="*/ 263794 w 4589870"/>
                <a:gd name="connsiteY6" fmla="*/ 1582733 h 1582733"/>
                <a:gd name="connsiteX7" fmla="*/ 0 w 4589870"/>
                <a:gd name="connsiteY7" fmla="*/ 1318939 h 1582733"/>
                <a:gd name="connsiteX8" fmla="*/ 0 w 4589870"/>
                <a:gd name="connsiteY8" fmla="*/ 263794 h 15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9870" h="1582733">
                  <a:moveTo>
                    <a:pt x="0" y="263794"/>
                  </a:moveTo>
                  <a:cubicBezTo>
                    <a:pt x="0" y="118105"/>
                    <a:pt x="118105" y="0"/>
                    <a:pt x="263794" y="0"/>
                  </a:cubicBezTo>
                  <a:lnTo>
                    <a:pt x="4326076" y="0"/>
                  </a:lnTo>
                  <a:cubicBezTo>
                    <a:pt x="4471765" y="0"/>
                    <a:pt x="4589870" y="118105"/>
                    <a:pt x="4589870" y="263794"/>
                  </a:cubicBezTo>
                  <a:lnTo>
                    <a:pt x="4589870" y="1318939"/>
                  </a:lnTo>
                  <a:cubicBezTo>
                    <a:pt x="4589870" y="1464628"/>
                    <a:pt x="4471765" y="1582733"/>
                    <a:pt x="4326076" y="1582733"/>
                  </a:cubicBezTo>
                  <a:lnTo>
                    <a:pt x="263794" y="1582733"/>
                  </a:lnTo>
                  <a:cubicBezTo>
                    <a:pt x="118105" y="1582733"/>
                    <a:pt x="0" y="1464628"/>
                    <a:pt x="0" y="1318939"/>
                  </a:cubicBezTo>
                  <a:lnTo>
                    <a:pt x="0" y="26379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8703" tIns="168703" rIns="168703" bIns="168703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Teaching Portfolio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2318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636785C-1DD1-49CB-B042-84236FE94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697" y="1462235"/>
            <a:ext cx="4893081" cy="86228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spcBef>
                <a:spcPts val="2400"/>
              </a:spcBef>
              <a:buNone/>
            </a:pPr>
            <a:r>
              <a:rPr lang="en-US" sz="2400" b="1" dirty="0">
                <a:latin typeface="Acumin Pro SemiCondensed" panose="020B0506020202020204" pitchFamily="34" charset="0"/>
              </a:rPr>
              <a:t>Update your portfolio at the end of each semester/term using the Three Pillars :</a:t>
            </a:r>
          </a:p>
          <a:p>
            <a:endParaRPr lang="en-US" sz="2400" b="1" dirty="0">
              <a:latin typeface="Acumin Pro SemiCondensed" panose="020B0506020202020204" pitchFamily="34" charset="0"/>
            </a:endParaRPr>
          </a:p>
          <a:p>
            <a:endParaRPr lang="en-US" sz="2400" b="1" dirty="0">
              <a:latin typeface="Acumin Pro SemiCondensed" panose="020B0506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E399BD1-72FC-4E28-9655-D56C30779379}"/>
              </a:ext>
            </a:extLst>
          </p:cNvPr>
          <p:cNvGrpSpPr>
            <a:grpSpLocks noChangeAspect="1"/>
          </p:cNvGrpSpPr>
          <p:nvPr/>
        </p:nvGrpSpPr>
        <p:grpSpPr>
          <a:xfrm>
            <a:off x="7315200" y="228600"/>
            <a:ext cx="4114800" cy="1616468"/>
            <a:chOff x="838199" y="1600200"/>
            <a:chExt cx="7552735" cy="2967035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E93CE00-DDFE-4527-92B4-5F4B25D8F16D}"/>
                </a:ext>
              </a:extLst>
            </p:cNvPr>
            <p:cNvSpPr/>
            <p:nvPr/>
          </p:nvSpPr>
          <p:spPr>
            <a:xfrm>
              <a:off x="838199" y="1600200"/>
              <a:ext cx="5257801" cy="2175670"/>
            </a:xfrm>
            <a:custGeom>
              <a:avLst/>
              <a:gdLst>
                <a:gd name="connsiteX0" fmla="*/ 0 w 2175669"/>
                <a:gd name="connsiteY0" fmla="*/ 0 h 5257800"/>
                <a:gd name="connsiteX1" fmla="*/ 1813050 w 2175669"/>
                <a:gd name="connsiteY1" fmla="*/ 0 h 5257800"/>
                <a:gd name="connsiteX2" fmla="*/ 2175669 w 2175669"/>
                <a:gd name="connsiteY2" fmla="*/ 362619 h 5257800"/>
                <a:gd name="connsiteX3" fmla="*/ 2175669 w 2175669"/>
                <a:gd name="connsiteY3" fmla="*/ 5257800 h 5257800"/>
                <a:gd name="connsiteX4" fmla="*/ 0 w 2175669"/>
                <a:gd name="connsiteY4" fmla="*/ 5257800 h 5257800"/>
                <a:gd name="connsiteX5" fmla="*/ 0 w 2175669"/>
                <a:gd name="connsiteY5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5669" h="5257800">
                  <a:moveTo>
                    <a:pt x="0" y="5257799"/>
                  </a:moveTo>
                  <a:lnTo>
                    <a:pt x="0" y="876319"/>
                  </a:lnTo>
                  <a:cubicBezTo>
                    <a:pt x="0" y="392342"/>
                    <a:pt x="67180" y="1"/>
                    <a:pt x="150051" y="1"/>
                  </a:cubicBezTo>
                  <a:lnTo>
                    <a:pt x="2175669" y="1"/>
                  </a:lnTo>
                  <a:lnTo>
                    <a:pt x="2175669" y="5257799"/>
                  </a:lnTo>
                  <a:lnTo>
                    <a:pt x="0" y="5257799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6465" tIns="156464" rIns="156464" bIns="700383" numCol="1" spcCol="1270" anchor="t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Self Evaluation</a:t>
              </a: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05A58D9-5A4B-4CD6-84B2-A1AAA11FDC92}"/>
                </a:ext>
              </a:extLst>
            </p:cNvPr>
            <p:cNvSpPr/>
            <p:nvPr/>
          </p:nvSpPr>
          <p:spPr>
            <a:xfrm>
              <a:off x="3801064" y="2984502"/>
              <a:ext cx="4589870" cy="1582733"/>
            </a:xfrm>
            <a:custGeom>
              <a:avLst/>
              <a:gdLst>
                <a:gd name="connsiteX0" fmla="*/ 0 w 4589870"/>
                <a:gd name="connsiteY0" fmla="*/ 263794 h 1582733"/>
                <a:gd name="connsiteX1" fmla="*/ 263794 w 4589870"/>
                <a:gd name="connsiteY1" fmla="*/ 0 h 1582733"/>
                <a:gd name="connsiteX2" fmla="*/ 4326076 w 4589870"/>
                <a:gd name="connsiteY2" fmla="*/ 0 h 1582733"/>
                <a:gd name="connsiteX3" fmla="*/ 4589870 w 4589870"/>
                <a:gd name="connsiteY3" fmla="*/ 263794 h 1582733"/>
                <a:gd name="connsiteX4" fmla="*/ 4589870 w 4589870"/>
                <a:gd name="connsiteY4" fmla="*/ 1318939 h 1582733"/>
                <a:gd name="connsiteX5" fmla="*/ 4326076 w 4589870"/>
                <a:gd name="connsiteY5" fmla="*/ 1582733 h 1582733"/>
                <a:gd name="connsiteX6" fmla="*/ 263794 w 4589870"/>
                <a:gd name="connsiteY6" fmla="*/ 1582733 h 1582733"/>
                <a:gd name="connsiteX7" fmla="*/ 0 w 4589870"/>
                <a:gd name="connsiteY7" fmla="*/ 1318939 h 1582733"/>
                <a:gd name="connsiteX8" fmla="*/ 0 w 4589870"/>
                <a:gd name="connsiteY8" fmla="*/ 263794 h 15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9870" h="1582733">
                  <a:moveTo>
                    <a:pt x="0" y="263794"/>
                  </a:moveTo>
                  <a:cubicBezTo>
                    <a:pt x="0" y="118105"/>
                    <a:pt x="118105" y="0"/>
                    <a:pt x="263794" y="0"/>
                  </a:cubicBezTo>
                  <a:lnTo>
                    <a:pt x="4326076" y="0"/>
                  </a:lnTo>
                  <a:cubicBezTo>
                    <a:pt x="4471765" y="0"/>
                    <a:pt x="4589870" y="118105"/>
                    <a:pt x="4589870" y="263794"/>
                  </a:cubicBezTo>
                  <a:lnTo>
                    <a:pt x="4589870" y="1318939"/>
                  </a:lnTo>
                  <a:cubicBezTo>
                    <a:pt x="4589870" y="1464628"/>
                    <a:pt x="4471765" y="1582733"/>
                    <a:pt x="4326076" y="1582733"/>
                  </a:cubicBezTo>
                  <a:lnTo>
                    <a:pt x="263794" y="1582733"/>
                  </a:lnTo>
                  <a:cubicBezTo>
                    <a:pt x="118105" y="1582733"/>
                    <a:pt x="0" y="1464628"/>
                    <a:pt x="0" y="1318939"/>
                  </a:cubicBezTo>
                  <a:lnTo>
                    <a:pt x="0" y="26379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8703" tIns="168703" rIns="168703" bIns="168703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Teaching Portfolio</a:t>
              </a:r>
            </a:p>
          </p:txBody>
        </p:sp>
      </p:grp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BEC4858-B5EE-47C9-8748-5205EFDAB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225421"/>
              </p:ext>
            </p:extLst>
          </p:nvPr>
        </p:nvGraphicFramePr>
        <p:xfrm>
          <a:off x="894697" y="2385915"/>
          <a:ext cx="86868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680">
                  <a:extLst>
                    <a:ext uri="{9D8B030D-6E8A-4147-A177-3AD203B41FA5}">
                      <a16:colId xmlns:a16="http://schemas.microsoft.com/office/drawing/2014/main" val="540821560"/>
                    </a:ext>
                  </a:extLst>
                </a:gridCol>
                <a:gridCol w="4389120">
                  <a:extLst>
                    <a:ext uri="{9D8B030D-6E8A-4147-A177-3AD203B41FA5}">
                      <a16:colId xmlns:a16="http://schemas.microsoft.com/office/drawing/2014/main" val="14331854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Pillars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Example Sources of Evidence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090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Student Learning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went well?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could be improved?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performance on assessments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Formative review by peers, others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51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Learning Environment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went well?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could be improved?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Mid-Course Evaluation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Formative review by peers, SCOTs, others</a:t>
                      </a:r>
                    </a:p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Student ratings &amp; 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959093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Processes of Improvement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did I do to improve?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were the results?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Your plan based on type of improvement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43487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b="1" dirty="0">
                          <a:latin typeface="Acumin Pro SemiCondensed" panose="020B0506020202020204" pitchFamily="34" charset="0"/>
                        </a:rPr>
                        <a:t>Conclusion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>
                          <a:latin typeface="Acumin Pro SemiCondensed" panose="020B0506020202020204" pitchFamily="34" charset="0"/>
                        </a:rPr>
                        <a:t>What is(are) the most important thing(s) to improve the next time I teach?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cumin Pro SemiCondensed" panose="020B0506020202020204" pitchFamily="34" charset="0"/>
                        </a:rPr>
                        <a:t>All of the above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6093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8335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prstClr val="white"/>
                </a:solidFill>
                <a:latin typeface="Acumin Pro SemiCondensed" panose="020B0506020202020204" pitchFamily="34" charset="0"/>
              </a:rPr>
              <a:t>+ Each semester/term</a:t>
            </a:r>
            <a:endParaRPr lang="en-US" sz="2200" b="1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Annual Summary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0C80-A4C2-4D29-85D4-811C0AE31FEA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What the faculty candidate does</a:t>
            </a:r>
          </a:p>
        </p:txBody>
      </p:sp>
    </p:spTree>
    <p:extLst>
      <p:ext uri="{BB962C8B-B14F-4D97-AF65-F5344CB8AC3E}">
        <p14:creationId xmlns:p14="http://schemas.microsoft.com/office/powerpoint/2010/main" val="3083710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AB8D0-1619-4F6C-B1F1-572606A42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Teaching Portfolio (</a:t>
            </a:r>
            <a:r>
              <a:rPr lang="en-US" dirty="0"/>
              <a:t>for the year):</a:t>
            </a:r>
          </a:p>
          <a:p>
            <a:r>
              <a:rPr lang="en-US" dirty="0"/>
              <a:t> 2-3 semester/term self-evaluations (done)</a:t>
            </a:r>
          </a:p>
          <a:p>
            <a:r>
              <a:rPr lang="en-US" dirty="0"/>
              <a:t>Annual Summary: Reflect on the past year, summarize and contextualize the results of teaching activities and your direction for continued growth.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B311B44-BDA7-4CE3-9DAB-8432BAD34205}"/>
              </a:ext>
            </a:extLst>
          </p:cNvPr>
          <p:cNvGrpSpPr>
            <a:grpSpLocks noChangeAspect="1"/>
          </p:cNvGrpSpPr>
          <p:nvPr/>
        </p:nvGrpSpPr>
        <p:grpSpPr>
          <a:xfrm>
            <a:off x="7315200" y="228600"/>
            <a:ext cx="4114800" cy="1616468"/>
            <a:chOff x="3801064" y="1600200"/>
            <a:chExt cx="7552736" cy="296703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78157A0-22D6-4B7B-8164-138436B71087}"/>
                </a:ext>
              </a:extLst>
            </p:cNvPr>
            <p:cNvSpPr/>
            <p:nvPr/>
          </p:nvSpPr>
          <p:spPr>
            <a:xfrm>
              <a:off x="6096000" y="1600200"/>
              <a:ext cx="5257800" cy="2175669"/>
            </a:xfrm>
            <a:custGeom>
              <a:avLst/>
              <a:gdLst>
                <a:gd name="connsiteX0" fmla="*/ 0 w 5257800"/>
                <a:gd name="connsiteY0" fmla="*/ 0 h 2175669"/>
                <a:gd name="connsiteX1" fmla="*/ 4895181 w 5257800"/>
                <a:gd name="connsiteY1" fmla="*/ 0 h 2175669"/>
                <a:gd name="connsiteX2" fmla="*/ 5257800 w 5257800"/>
                <a:gd name="connsiteY2" fmla="*/ 362619 h 2175669"/>
                <a:gd name="connsiteX3" fmla="*/ 5257800 w 5257800"/>
                <a:gd name="connsiteY3" fmla="*/ 2175669 h 2175669"/>
                <a:gd name="connsiteX4" fmla="*/ 0 w 5257800"/>
                <a:gd name="connsiteY4" fmla="*/ 2175669 h 2175669"/>
                <a:gd name="connsiteX5" fmla="*/ 0 w 5257800"/>
                <a:gd name="connsiteY5" fmla="*/ 0 h 2175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7800" h="2175669">
                  <a:moveTo>
                    <a:pt x="0" y="0"/>
                  </a:moveTo>
                  <a:lnTo>
                    <a:pt x="4895181" y="0"/>
                  </a:lnTo>
                  <a:cubicBezTo>
                    <a:pt x="5095450" y="0"/>
                    <a:pt x="5257800" y="162350"/>
                    <a:pt x="5257800" y="362619"/>
                  </a:cubicBezTo>
                  <a:lnTo>
                    <a:pt x="5257800" y="2175669"/>
                  </a:lnTo>
                  <a:lnTo>
                    <a:pt x="0" y="217566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6464" tIns="156464" rIns="156464" bIns="700382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latin typeface="Acumin Pro SemiCondensed Black" panose="020B0906020202020204" pitchFamily="34" charset="0"/>
                </a:rPr>
                <a:t>Annual Stewardship Interview</a:t>
              </a: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B295354-361F-486E-98F8-46B082CA5871}"/>
                </a:ext>
              </a:extLst>
            </p:cNvPr>
            <p:cNvSpPr/>
            <p:nvPr/>
          </p:nvSpPr>
          <p:spPr>
            <a:xfrm>
              <a:off x="3801064" y="2984502"/>
              <a:ext cx="4589870" cy="1582733"/>
            </a:xfrm>
            <a:custGeom>
              <a:avLst/>
              <a:gdLst>
                <a:gd name="connsiteX0" fmla="*/ 0 w 4589870"/>
                <a:gd name="connsiteY0" fmla="*/ 263794 h 1582733"/>
                <a:gd name="connsiteX1" fmla="*/ 263794 w 4589870"/>
                <a:gd name="connsiteY1" fmla="*/ 0 h 1582733"/>
                <a:gd name="connsiteX2" fmla="*/ 4326076 w 4589870"/>
                <a:gd name="connsiteY2" fmla="*/ 0 h 1582733"/>
                <a:gd name="connsiteX3" fmla="*/ 4589870 w 4589870"/>
                <a:gd name="connsiteY3" fmla="*/ 263794 h 1582733"/>
                <a:gd name="connsiteX4" fmla="*/ 4589870 w 4589870"/>
                <a:gd name="connsiteY4" fmla="*/ 1318939 h 1582733"/>
                <a:gd name="connsiteX5" fmla="*/ 4326076 w 4589870"/>
                <a:gd name="connsiteY5" fmla="*/ 1582733 h 1582733"/>
                <a:gd name="connsiteX6" fmla="*/ 263794 w 4589870"/>
                <a:gd name="connsiteY6" fmla="*/ 1582733 h 1582733"/>
                <a:gd name="connsiteX7" fmla="*/ 0 w 4589870"/>
                <a:gd name="connsiteY7" fmla="*/ 1318939 h 1582733"/>
                <a:gd name="connsiteX8" fmla="*/ 0 w 4589870"/>
                <a:gd name="connsiteY8" fmla="*/ 263794 h 15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9870" h="1582733">
                  <a:moveTo>
                    <a:pt x="0" y="263794"/>
                  </a:moveTo>
                  <a:cubicBezTo>
                    <a:pt x="0" y="118105"/>
                    <a:pt x="118105" y="0"/>
                    <a:pt x="263794" y="0"/>
                  </a:cubicBezTo>
                  <a:lnTo>
                    <a:pt x="4326076" y="0"/>
                  </a:lnTo>
                  <a:cubicBezTo>
                    <a:pt x="4471765" y="0"/>
                    <a:pt x="4589870" y="118105"/>
                    <a:pt x="4589870" y="263794"/>
                  </a:cubicBezTo>
                  <a:lnTo>
                    <a:pt x="4589870" y="1318939"/>
                  </a:lnTo>
                  <a:cubicBezTo>
                    <a:pt x="4589870" y="1464628"/>
                    <a:pt x="4471765" y="1582733"/>
                    <a:pt x="4326076" y="1582733"/>
                  </a:cubicBezTo>
                  <a:lnTo>
                    <a:pt x="263794" y="1582733"/>
                  </a:lnTo>
                  <a:cubicBezTo>
                    <a:pt x="118105" y="1582733"/>
                    <a:pt x="0" y="1464628"/>
                    <a:pt x="0" y="1318939"/>
                  </a:cubicBezTo>
                  <a:lnTo>
                    <a:pt x="0" y="26379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8703" tIns="168703" rIns="168703" bIns="168703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b="1" kern="1200" dirty="0">
                  <a:latin typeface="Acumin Pro SemiCondensed Black" panose="020B0906020202020204" pitchFamily="34" charset="0"/>
                </a:rPr>
                <a:t>Teaching Portfolio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6487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lvl="0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solidFill>
                  <a:prstClr val="white"/>
                </a:solidFill>
                <a:latin typeface="Acumin Pro SemiCondensed" panose="020B0506020202020204" pitchFamily="34" charset="0"/>
              </a:rPr>
              <a:t>+ Each semester/term</a:t>
            </a:r>
            <a:endParaRPr lang="en-US" sz="2200" b="1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Annual Summary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0C80-A4C2-4D29-85D4-811C0AE31FEA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What the faculty candidate does</a:t>
            </a:r>
          </a:p>
        </p:txBody>
      </p:sp>
    </p:spTree>
    <p:extLst>
      <p:ext uri="{BB962C8B-B14F-4D97-AF65-F5344CB8AC3E}">
        <p14:creationId xmlns:p14="http://schemas.microsoft.com/office/powerpoint/2010/main" val="2830765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7BB60C-6543-42FC-BC9D-ABAF9647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 Teaching Portfolio for Third Year and Sixth Year Review*</a:t>
            </a:r>
          </a:p>
          <a:p>
            <a:r>
              <a:rPr lang="en-US" dirty="0"/>
              <a:t>≈Two to five years of semester-end self-evaluations (d0ne)</a:t>
            </a:r>
          </a:p>
          <a:p>
            <a:r>
              <a:rPr lang="en-US" dirty="0"/>
              <a:t>Teaching Narrative: Reflect on the past years, summarize and contextualize the results of teaching activities and your direction for continued growth.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* Department adds peer reviews and student ratings &amp; comments.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89FD8E-DEDD-41DF-9028-111BA0E002C4}"/>
              </a:ext>
            </a:extLst>
          </p:cNvPr>
          <p:cNvGrpSpPr>
            <a:grpSpLocks noChangeAspect="1"/>
          </p:cNvGrpSpPr>
          <p:nvPr/>
        </p:nvGrpSpPr>
        <p:grpSpPr>
          <a:xfrm>
            <a:off x="7315200" y="228600"/>
            <a:ext cx="4212995" cy="1188720"/>
            <a:chOff x="838200" y="2951845"/>
            <a:chExt cx="10515600" cy="296703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061107E-63A1-408A-ABC3-D0D31264C569}"/>
                </a:ext>
              </a:extLst>
            </p:cNvPr>
            <p:cNvSpPr/>
            <p:nvPr/>
          </p:nvSpPr>
          <p:spPr>
            <a:xfrm>
              <a:off x="838200" y="3743211"/>
              <a:ext cx="5257801" cy="2175670"/>
            </a:xfrm>
            <a:custGeom>
              <a:avLst/>
              <a:gdLst>
                <a:gd name="connsiteX0" fmla="*/ 0 w 5257800"/>
                <a:gd name="connsiteY0" fmla="*/ 0 h 2175669"/>
                <a:gd name="connsiteX1" fmla="*/ 4895181 w 5257800"/>
                <a:gd name="connsiteY1" fmla="*/ 0 h 2175669"/>
                <a:gd name="connsiteX2" fmla="*/ 5257800 w 5257800"/>
                <a:gd name="connsiteY2" fmla="*/ 362619 h 2175669"/>
                <a:gd name="connsiteX3" fmla="*/ 5257800 w 5257800"/>
                <a:gd name="connsiteY3" fmla="*/ 2175669 h 2175669"/>
                <a:gd name="connsiteX4" fmla="*/ 0 w 5257800"/>
                <a:gd name="connsiteY4" fmla="*/ 2175669 h 2175669"/>
                <a:gd name="connsiteX5" fmla="*/ 0 w 5257800"/>
                <a:gd name="connsiteY5" fmla="*/ 0 h 2175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7800" h="2175669">
                  <a:moveTo>
                    <a:pt x="5257800" y="2175669"/>
                  </a:moveTo>
                  <a:lnTo>
                    <a:pt x="362619" y="2175669"/>
                  </a:lnTo>
                  <a:cubicBezTo>
                    <a:pt x="162350" y="2175669"/>
                    <a:pt x="0" y="2013319"/>
                    <a:pt x="0" y="1813050"/>
                  </a:cubicBezTo>
                  <a:lnTo>
                    <a:pt x="0" y="0"/>
                  </a:lnTo>
                  <a:lnTo>
                    <a:pt x="5257800" y="0"/>
                  </a:lnTo>
                  <a:lnTo>
                    <a:pt x="5257800" y="2175669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6464" tIns="548640" rIns="156465" bIns="156465" numCol="1" spcCol="1270" anchor="ctr" anchorCtr="0">
              <a:noAutofit/>
            </a:bodyPr>
            <a:lstStyle/>
            <a:p>
              <a:pPr marL="0" lvl="0" indent="0" algn="l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Rank &amp; Status Review</a:t>
              </a: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8898229-B9C8-4331-80E6-4E6964E241AD}"/>
                </a:ext>
              </a:extLst>
            </p:cNvPr>
            <p:cNvSpPr/>
            <p:nvPr/>
          </p:nvSpPr>
          <p:spPr>
            <a:xfrm>
              <a:off x="6095999" y="3743211"/>
              <a:ext cx="5257801" cy="2175670"/>
            </a:xfrm>
            <a:custGeom>
              <a:avLst/>
              <a:gdLst>
                <a:gd name="connsiteX0" fmla="*/ 0 w 2175669"/>
                <a:gd name="connsiteY0" fmla="*/ 0 h 5257800"/>
                <a:gd name="connsiteX1" fmla="*/ 1813050 w 2175669"/>
                <a:gd name="connsiteY1" fmla="*/ 0 h 5257800"/>
                <a:gd name="connsiteX2" fmla="*/ 2175669 w 2175669"/>
                <a:gd name="connsiteY2" fmla="*/ 362619 h 5257800"/>
                <a:gd name="connsiteX3" fmla="*/ 2175669 w 2175669"/>
                <a:gd name="connsiteY3" fmla="*/ 5257800 h 5257800"/>
                <a:gd name="connsiteX4" fmla="*/ 0 w 2175669"/>
                <a:gd name="connsiteY4" fmla="*/ 5257800 h 5257800"/>
                <a:gd name="connsiteX5" fmla="*/ 0 w 2175669"/>
                <a:gd name="connsiteY5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5669" h="5257800">
                  <a:moveTo>
                    <a:pt x="2175669" y="1"/>
                  </a:moveTo>
                  <a:lnTo>
                    <a:pt x="2175669" y="4381481"/>
                  </a:lnTo>
                  <a:cubicBezTo>
                    <a:pt x="2175669" y="4865458"/>
                    <a:pt x="2108489" y="5257799"/>
                    <a:pt x="2025618" y="5257799"/>
                  </a:cubicBezTo>
                  <a:lnTo>
                    <a:pt x="0" y="5257799"/>
                  </a:lnTo>
                  <a:lnTo>
                    <a:pt x="0" y="1"/>
                  </a:lnTo>
                  <a:lnTo>
                    <a:pt x="2175669" y="1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6465" tIns="548640" rIns="156464" bIns="156465" numCol="1" spcCol="1270" anchor="ctr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Peer Review </a:t>
              </a:r>
              <a:r>
                <a:rPr lang="en-US" kern="1200" dirty="0">
                  <a:latin typeface="Acumin Pro SemiCondensed Black" panose="020B0906020202020204" pitchFamily="34" charset="0"/>
                </a:rPr>
                <a:t>(summative)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A5A7D9F-050E-4633-A60F-34012BA0BB02}"/>
                </a:ext>
              </a:extLst>
            </p:cNvPr>
            <p:cNvSpPr/>
            <p:nvPr/>
          </p:nvSpPr>
          <p:spPr>
            <a:xfrm>
              <a:off x="3801064" y="2951845"/>
              <a:ext cx="4589870" cy="1582733"/>
            </a:xfrm>
            <a:custGeom>
              <a:avLst/>
              <a:gdLst>
                <a:gd name="connsiteX0" fmla="*/ 0 w 4589870"/>
                <a:gd name="connsiteY0" fmla="*/ 263794 h 1582733"/>
                <a:gd name="connsiteX1" fmla="*/ 263794 w 4589870"/>
                <a:gd name="connsiteY1" fmla="*/ 0 h 1582733"/>
                <a:gd name="connsiteX2" fmla="*/ 4326076 w 4589870"/>
                <a:gd name="connsiteY2" fmla="*/ 0 h 1582733"/>
                <a:gd name="connsiteX3" fmla="*/ 4589870 w 4589870"/>
                <a:gd name="connsiteY3" fmla="*/ 263794 h 1582733"/>
                <a:gd name="connsiteX4" fmla="*/ 4589870 w 4589870"/>
                <a:gd name="connsiteY4" fmla="*/ 1318939 h 1582733"/>
                <a:gd name="connsiteX5" fmla="*/ 4326076 w 4589870"/>
                <a:gd name="connsiteY5" fmla="*/ 1582733 h 1582733"/>
                <a:gd name="connsiteX6" fmla="*/ 263794 w 4589870"/>
                <a:gd name="connsiteY6" fmla="*/ 1582733 h 1582733"/>
                <a:gd name="connsiteX7" fmla="*/ 0 w 4589870"/>
                <a:gd name="connsiteY7" fmla="*/ 1318939 h 1582733"/>
                <a:gd name="connsiteX8" fmla="*/ 0 w 4589870"/>
                <a:gd name="connsiteY8" fmla="*/ 263794 h 158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9870" h="1582733">
                  <a:moveTo>
                    <a:pt x="0" y="263794"/>
                  </a:moveTo>
                  <a:cubicBezTo>
                    <a:pt x="0" y="118105"/>
                    <a:pt x="118105" y="0"/>
                    <a:pt x="263794" y="0"/>
                  </a:cubicBezTo>
                  <a:lnTo>
                    <a:pt x="4326076" y="0"/>
                  </a:lnTo>
                  <a:cubicBezTo>
                    <a:pt x="4471765" y="0"/>
                    <a:pt x="4589870" y="118105"/>
                    <a:pt x="4589870" y="263794"/>
                  </a:cubicBezTo>
                  <a:lnTo>
                    <a:pt x="4589870" y="1318939"/>
                  </a:lnTo>
                  <a:cubicBezTo>
                    <a:pt x="4589870" y="1464628"/>
                    <a:pt x="4471765" y="1582733"/>
                    <a:pt x="4326076" y="1582733"/>
                  </a:cubicBezTo>
                  <a:lnTo>
                    <a:pt x="263794" y="1582733"/>
                  </a:lnTo>
                  <a:cubicBezTo>
                    <a:pt x="118105" y="1582733"/>
                    <a:pt x="0" y="1464628"/>
                    <a:pt x="0" y="1318939"/>
                  </a:cubicBezTo>
                  <a:lnTo>
                    <a:pt x="0" y="263794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8703" tIns="168703" rIns="168703" bIns="168703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>
                  <a:latin typeface="Acumin Pro SemiCondensed Black" panose="020B0906020202020204" pitchFamily="34" charset="0"/>
                </a:rPr>
                <a:t>Teaching Portfolio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329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6B60-26B6-406D-ABF3-B9952804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FE6-CAAB-44E3-9928-C1FAEEC65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846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In the Rank and Status process, 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We have reasonably effective, quantitative measures for evaluating Scholarship</a:t>
            </a:r>
          </a:p>
          <a:p>
            <a:pPr lvl="1"/>
            <a:endParaRPr lang="en-US" sz="2800" dirty="0"/>
          </a:p>
          <a:p>
            <a:pPr lvl="1"/>
            <a:r>
              <a:rPr lang="en-US" sz="2800" dirty="0"/>
              <a:t>However, there is not a comparable process for evaluating  Teaching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32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</a:p>
          <a:p>
            <a:pPr lvl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>
                <a:latin typeface="Acumin Pro SemiCondensed" panose="020B0506020202020204" pitchFamily="34" charset="0"/>
              </a:rPr>
              <a:t>+ Each semester/term</a:t>
            </a:r>
            <a:endParaRPr lang="en-US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Annual Summary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Teaching Narrative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9A7B1-E5A5-4B81-BCDA-846D94B7D287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Faculty member</a:t>
            </a:r>
          </a:p>
        </p:txBody>
      </p:sp>
    </p:spTree>
    <p:extLst>
      <p:ext uri="{BB962C8B-B14F-4D97-AF65-F5344CB8AC3E}">
        <p14:creationId xmlns:p14="http://schemas.microsoft.com/office/powerpoint/2010/main" val="61546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A19F-CBC6-4592-AE06-21A91B71A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Reviewing the portfolio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10394-4B30-4C87-A92A-6407AA812C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93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A128F9-CCAA-46BD-9B9F-08EB9F816A52}"/>
              </a:ext>
            </a:extLst>
          </p:cNvPr>
          <p:cNvSpPr/>
          <p:nvPr/>
        </p:nvSpPr>
        <p:spPr>
          <a:xfrm>
            <a:off x="838199" y="1600200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0" y="5257799"/>
                </a:moveTo>
                <a:lnTo>
                  <a:pt x="0" y="876319"/>
                </a:lnTo>
                <a:cubicBezTo>
                  <a:pt x="0" y="392342"/>
                  <a:pt x="67180" y="1"/>
                  <a:pt x="150051" y="1"/>
                </a:cubicBezTo>
                <a:lnTo>
                  <a:pt x="2175669" y="1"/>
                </a:lnTo>
                <a:lnTo>
                  <a:pt x="2175669" y="5257799"/>
                </a:lnTo>
                <a:lnTo>
                  <a:pt x="0" y="525779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156464" rIns="156464" bIns="700383" numCol="1" spcCol="1270" anchor="t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Self Evaluation</a:t>
            </a:r>
            <a:endParaRPr lang="en-US" kern="1200" dirty="0">
              <a:latin typeface="Acumin Pro SemiCondensed" panose="020B0506020202020204" pitchFamily="34" charset="0"/>
            </a:endParaRP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3B0F1CB-81D4-420F-9429-5C5AF9EE8E5E}"/>
              </a:ext>
            </a:extLst>
          </p:cNvPr>
          <p:cNvSpPr/>
          <p:nvPr/>
        </p:nvSpPr>
        <p:spPr>
          <a:xfrm>
            <a:off x="6096000" y="1600200"/>
            <a:ext cx="5257800" cy="2175669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0" y="0"/>
                </a:moveTo>
                <a:lnTo>
                  <a:pt x="4895181" y="0"/>
                </a:lnTo>
                <a:cubicBezTo>
                  <a:pt x="5095450" y="0"/>
                  <a:pt x="5257800" y="162350"/>
                  <a:pt x="5257800" y="362619"/>
                </a:cubicBezTo>
                <a:lnTo>
                  <a:pt x="5257800" y="2175669"/>
                </a:lnTo>
                <a:lnTo>
                  <a:pt x="0" y="21756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0382" numCol="1" spcCol="1270" anchor="t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Annual Stewardship Interview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Student ratings &amp; comments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DC76C51-2FB4-4FFF-BA75-0C0F5EF0A8A9}"/>
              </a:ext>
            </a:extLst>
          </p:cNvPr>
          <p:cNvSpPr/>
          <p:nvPr/>
        </p:nvSpPr>
        <p:spPr>
          <a:xfrm>
            <a:off x="838200" y="3775868"/>
            <a:ext cx="5257801" cy="2175670"/>
          </a:xfrm>
          <a:custGeom>
            <a:avLst/>
            <a:gdLst>
              <a:gd name="connsiteX0" fmla="*/ 0 w 5257800"/>
              <a:gd name="connsiteY0" fmla="*/ 0 h 2175669"/>
              <a:gd name="connsiteX1" fmla="*/ 4895181 w 5257800"/>
              <a:gd name="connsiteY1" fmla="*/ 0 h 2175669"/>
              <a:gd name="connsiteX2" fmla="*/ 5257800 w 5257800"/>
              <a:gd name="connsiteY2" fmla="*/ 362619 h 2175669"/>
              <a:gd name="connsiteX3" fmla="*/ 5257800 w 5257800"/>
              <a:gd name="connsiteY3" fmla="*/ 2175669 h 2175669"/>
              <a:gd name="connsiteX4" fmla="*/ 0 w 5257800"/>
              <a:gd name="connsiteY4" fmla="*/ 2175669 h 2175669"/>
              <a:gd name="connsiteX5" fmla="*/ 0 w 5257800"/>
              <a:gd name="connsiteY5" fmla="*/ 0 h 2175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7800" h="2175669">
                <a:moveTo>
                  <a:pt x="5257800" y="2175669"/>
                </a:moveTo>
                <a:lnTo>
                  <a:pt x="362619" y="2175669"/>
                </a:lnTo>
                <a:cubicBezTo>
                  <a:pt x="162350" y="2175669"/>
                  <a:pt x="0" y="2013319"/>
                  <a:pt x="0" y="1813050"/>
                </a:cubicBezTo>
                <a:lnTo>
                  <a:pt x="0" y="0"/>
                </a:lnTo>
                <a:lnTo>
                  <a:pt x="5257800" y="0"/>
                </a:lnTo>
                <a:lnTo>
                  <a:pt x="5257800" y="2175669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700382" rIns="156465" bIns="156465" numCol="1" spcCol="1270" anchor="ctr" anchorCtr="0">
            <a:noAutofit/>
          </a:bodyPr>
          <a:lstStyle/>
          <a:p>
            <a:pPr marL="0" lvl="0" indent="0" algn="l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Rank &amp; Status Review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Peer reviews</a:t>
            </a:r>
          </a:p>
          <a:p>
            <a:pPr marL="171450" lvl="1" indent="-171450" algn="l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Student ratings &amp; comments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38C5CD-4A9D-4E64-8A78-0A1544FB43CE}"/>
              </a:ext>
            </a:extLst>
          </p:cNvPr>
          <p:cNvSpPr/>
          <p:nvPr/>
        </p:nvSpPr>
        <p:spPr>
          <a:xfrm>
            <a:off x="6095999" y="3775868"/>
            <a:ext cx="5257801" cy="2175670"/>
          </a:xfrm>
          <a:custGeom>
            <a:avLst/>
            <a:gdLst>
              <a:gd name="connsiteX0" fmla="*/ 0 w 2175669"/>
              <a:gd name="connsiteY0" fmla="*/ 0 h 5257800"/>
              <a:gd name="connsiteX1" fmla="*/ 1813050 w 2175669"/>
              <a:gd name="connsiteY1" fmla="*/ 0 h 5257800"/>
              <a:gd name="connsiteX2" fmla="*/ 2175669 w 2175669"/>
              <a:gd name="connsiteY2" fmla="*/ 362619 h 5257800"/>
              <a:gd name="connsiteX3" fmla="*/ 2175669 w 2175669"/>
              <a:gd name="connsiteY3" fmla="*/ 5257800 h 5257800"/>
              <a:gd name="connsiteX4" fmla="*/ 0 w 2175669"/>
              <a:gd name="connsiteY4" fmla="*/ 5257800 h 5257800"/>
              <a:gd name="connsiteX5" fmla="*/ 0 w 2175669"/>
              <a:gd name="connsiteY5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5669" h="5257800">
                <a:moveTo>
                  <a:pt x="2175669" y="1"/>
                </a:moveTo>
                <a:lnTo>
                  <a:pt x="2175669" y="4381481"/>
                </a:lnTo>
                <a:cubicBezTo>
                  <a:pt x="2175669" y="4865458"/>
                  <a:pt x="2108489" y="5257799"/>
                  <a:pt x="2025618" y="5257799"/>
                </a:cubicBezTo>
                <a:lnTo>
                  <a:pt x="0" y="5257799"/>
                </a:lnTo>
                <a:lnTo>
                  <a:pt x="0" y="1"/>
                </a:lnTo>
                <a:lnTo>
                  <a:pt x="2175669" y="1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5" tIns="700382" rIns="156464" bIns="156465" numCol="1" spcCol="1270" anchor="ctr" anchorCtr="0">
            <a:noAutofit/>
          </a:bodyPr>
          <a:lstStyle/>
          <a:p>
            <a:pPr marL="0" lvl="0" indent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latin typeface="Acumin Pro SemiCondensed" panose="020B0506020202020204" pitchFamily="34" charset="0"/>
              </a:rPr>
              <a:t>Peer Review </a:t>
            </a:r>
            <a:r>
              <a:rPr lang="en-US" sz="2000" kern="1200" dirty="0">
                <a:latin typeface="Acumin Pro SemiCondensed" panose="020B0506020202020204" pitchFamily="34" charset="0"/>
              </a:rPr>
              <a:t>(summative)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sz="1800" kern="1200" dirty="0">
                <a:latin typeface="Acumin Pro SemiCondensed" panose="020B0506020202020204" pitchFamily="34" charset="0"/>
              </a:rPr>
              <a:t>Classroom observations</a:t>
            </a:r>
          </a:p>
          <a:p>
            <a:pPr marL="171450" lvl="1" indent="-171450" algn="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cumin Pro SemiCondensed" panose="020B0506020202020204" pitchFamily="34" charset="0"/>
              <a:buChar char="+"/>
            </a:pPr>
            <a:r>
              <a:rPr lang="en-US" dirty="0">
                <a:latin typeface="Acumin Pro SemiCondensed" panose="020B0506020202020204" pitchFamily="34" charset="0"/>
              </a:rPr>
              <a:t>Student ratings &amp; comments</a:t>
            </a:r>
            <a:endParaRPr lang="en-US" sz="1800" kern="1200" dirty="0">
              <a:latin typeface="Acumin Pro SemiCondensed" panose="020B0506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738476F-AAE1-493C-A5B4-CAA1C1203356}"/>
              </a:ext>
            </a:extLst>
          </p:cNvPr>
          <p:cNvSpPr/>
          <p:nvPr/>
        </p:nvSpPr>
        <p:spPr>
          <a:xfrm>
            <a:off x="3801064" y="2984502"/>
            <a:ext cx="4589870" cy="1582733"/>
          </a:xfrm>
          <a:custGeom>
            <a:avLst/>
            <a:gdLst>
              <a:gd name="connsiteX0" fmla="*/ 0 w 4589870"/>
              <a:gd name="connsiteY0" fmla="*/ 263794 h 1582733"/>
              <a:gd name="connsiteX1" fmla="*/ 263794 w 4589870"/>
              <a:gd name="connsiteY1" fmla="*/ 0 h 1582733"/>
              <a:gd name="connsiteX2" fmla="*/ 4326076 w 4589870"/>
              <a:gd name="connsiteY2" fmla="*/ 0 h 1582733"/>
              <a:gd name="connsiteX3" fmla="*/ 4589870 w 4589870"/>
              <a:gd name="connsiteY3" fmla="*/ 263794 h 1582733"/>
              <a:gd name="connsiteX4" fmla="*/ 4589870 w 4589870"/>
              <a:gd name="connsiteY4" fmla="*/ 1318939 h 1582733"/>
              <a:gd name="connsiteX5" fmla="*/ 4326076 w 4589870"/>
              <a:gd name="connsiteY5" fmla="*/ 1582733 h 1582733"/>
              <a:gd name="connsiteX6" fmla="*/ 263794 w 4589870"/>
              <a:gd name="connsiteY6" fmla="*/ 1582733 h 1582733"/>
              <a:gd name="connsiteX7" fmla="*/ 0 w 4589870"/>
              <a:gd name="connsiteY7" fmla="*/ 1318939 h 1582733"/>
              <a:gd name="connsiteX8" fmla="*/ 0 w 4589870"/>
              <a:gd name="connsiteY8" fmla="*/ 263794 h 158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89870" h="1582733">
                <a:moveTo>
                  <a:pt x="0" y="263794"/>
                </a:moveTo>
                <a:cubicBezTo>
                  <a:pt x="0" y="118105"/>
                  <a:pt x="118105" y="0"/>
                  <a:pt x="263794" y="0"/>
                </a:cubicBezTo>
                <a:lnTo>
                  <a:pt x="4326076" y="0"/>
                </a:lnTo>
                <a:cubicBezTo>
                  <a:pt x="4471765" y="0"/>
                  <a:pt x="4589870" y="118105"/>
                  <a:pt x="4589870" y="263794"/>
                </a:cubicBezTo>
                <a:lnTo>
                  <a:pt x="4589870" y="1318939"/>
                </a:lnTo>
                <a:cubicBezTo>
                  <a:pt x="4589870" y="1464628"/>
                  <a:pt x="4471765" y="1582733"/>
                  <a:pt x="4326076" y="1582733"/>
                </a:cubicBezTo>
                <a:lnTo>
                  <a:pt x="263794" y="1582733"/>
                </a:lnTo>
                <a:cubicBezTo>
                  <a:pt x="118105" y="1582733"/>
                  <a:pt x="0" y="1464628"/>
                  <a:pt x="0" y="1318939"/>
                </a:cubicBezTo>
                <a:lnTo>
                  <a:pt x="0" y="26379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703" tIns="168703" rIns="168703" bIns="168703" numCol="1" spcCol="1270" anchor="ctr" anchorCtr="0">
            <a:noAutofit/>
          </a:bodyPr>
          <a:lstStyle/>
          <a:p>
            <a:pPr marL="0" lvl="0" indent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b="1" kern="1200" dirty="0">
                <a:latin typeface="Acumin Pro SemiCondensed" panose="020B0506020202020204" pitchFamily="34" charset="0"/>
              </a:rPr>
              <a:t>Teaching Portfolio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04D41D-6216-47B4-A33B-1CFC8513DB6E}"/>
              </a:ext>
            </a:extLst>
          </p:cNvPr>
          <p:cNvSpPr txBox="1"/>
          <p:nvPr/>
        </p:nvSpPr>
        <p:spPr>
          <a:xfrm>
            <a:off x="838199" y="664029"/>
            <a:ext cx="80663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Acumin Pro SemiCondensed" panose="020B0506020202020204" pitchFamily="34" charset="0"/>
              </a:rPr>
              <a:t> Reviewers</a:t>
            </a:r>
          </a:p>
        </p:txBody>
      </p:sp>
    </p:spTree>
    <p:extLst>
      <p:ext uri="{BB962C8B-B14F-4D97-AF65-F5344CB8AC3E}">
        <p14:creationId xmlns:p14="http://schemas.microsoft.com/office/powerpoint/2010/main" val="32142997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58BDB-309F-42C7-B4ED-C0C944C4D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 reviewers’ responsibilities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E594C-139E-4727-B3AA-980A7255F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Peer Reviewers rely primarily on the Teaching Portfolio and triangulate with classroom observations and student ratings &amp; comments. </a:t>
            </a:r>
          </a:p>
          <a:p>
            <a:r>
              <a:rPr lang="en-US" sz="2400" dirty="0"/>
              <a:t>Rank and Status Review committees rely primarily on the Teaching Portfolio and triangulate with peer reviews and student ratings &amp; comments.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289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1A19F-CBC6-4592-AE06-21A91B71A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09" y="685800"/>
            <a:ext cx="11471565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Resources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10394-4B30-4C87-A92A-6407AA812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8991" y="2432685"/>
            <a:ext cx="9144000" cy="43109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https://ctl.byu.edu/teaching-portfolio-peer-review</a:t>
            </a:r>
            <a:r>
              <a:rPr lang="en-US"/>
              <a:t> </a:t>
            </a:r>
          </a:p>
        </p:txBody>
      </p:sp>
      <p:pic>
        <p:nvPicPr>
          <p:cNvPr id="5" name="Picture 4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D5C4F2B8-C2D9-7A4E-B8B4-5AB6E8B9D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72" b="2"/>
          <a:stretch/>
        </p:blipFill>
        <p:spPr>
          <a:xfrm>
            <a:off x="2691372" y="2970188"/>
            <a:ext cx="6812303" cy="3839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1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chinedesign 16431 Promoaskingquestions 917203022 0">
            <a:extLst>
              <a:ext uri="{FF2B5EF4-FFF2-40B4-BE49-F238E27FC236}">
                <a16:creationId xmlns:a16="http://schemas.microsoft.com/office/drawing/2014/main" id="{80372DB2-26E6-254D-BC58-24E008E25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9180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06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66B60-26B6-406D-ABF3-B99528049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8CFE6-CAAB-44E3-9928-C1FAEEC65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011680"/>
            <a:ext cx="9784080" cy="484632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Teaching is fuzzier to evaluate than scholarship</a:t>
            </a:r>
          </a:p>
          <a:p>
            <a:endParaRPr lang="en-US" sz="2400" dirty="0"/>
          </a:p>
          <a:p>
            <a:r>
              <a:rPr lang="en-US" sz="2400" dirty="0"/>
              <a:t>Student evaluations are the most broadly used measure of teaching effectiveness</a:t>
            </a:r>
          </a:p>
          <a:p>
            <a:pPr lvl="1"/>
            <a:r>
              <a:rPr lang="en-US" sz="2400" dirty="0"/>
              <a:t>Valuable but imperfect measures</a:t>
            </a:r>
          </a:p>
          <a:p>
            <a:pPr lvl="1"/>
            <a:r>
              <a:rPr lang="en-US" sz="2400" dirty="0"/>
              <a:t>Don’t measure everything</a:t>
            </a:r>
          </a:p>
          <a:p>
            <a:pPr lvl="1"/>
            <a:r>
              <a:rPr lang="en-US" sz="2400" dirty="0"/>
              <a:t>Deterrent to trying innovative techniques</a:t>
            </a:r>
          </a:p>
          <a:p>
            <a:pPr lvl="1"/>
            <a:r>
              <a:rPr lang="en-US" sz="2400" dirty="0"/>
              <a:t>Leads to a clear-the-bar attitude </a:t>
            </a:r>
          </a:p>
          <a:p>
            <a:endParaRPr lang="en-US" sz="2400" dirty="0"/>
          </a:p>
          <a:p>
            <a:r>
              <a:rPr lang="en-US" sz="2400" dirty="0"/>
              <a:t>Peer review may be an effective evaluation tool</a:t>
            </a:r>
          </a:p>
          <a:p>
            <a:pPr lvl="1"/>
            <a:r>
              <a:rPr lang="en-US" sz="2400" dirty="0"/>
              <a:t>What does peer evaluation of teaching look like?</a:t>
            </a:r>
          </a:p>
          <a:p>
            <a:pPr lvl="1"/>
            <a:r>
              <a:rPr lang="en-US" sz="2400" dirty="0"/>
              <a:t>Can it be effective without being overly time consuming?</a:t>
            </a:r>
          </a:p>
          <a:p>
            <a:pPr lvl="1"/>
            <a:endParaRPr lang="en-US" sz="2400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730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5F881-3EE7-4657-9711-A16CDE0E7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5D1CF-1129-4884-90B3-C81B8B5C9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/>
          </a:p>
          <a:p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DB6EDC-BC55-4DB6-AF53-093D82C6B441}"/>
              </a:ext>
            </a:extLst>
          </p:cNvPr>
          <p:cNvSpPr txBox="1"/>
          <p:nvPr/>
        </p:nvSpPr>
        <p:spPr>
          <a:xfrm>
            <a:off x="839972" y="2270050"/>
            <a:ext cx="11004697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000" dirty="0"/>
              <a:t>Propose an approach to evaluate teaching using peer review-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Built upon research-based principles and practices.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Fosters objective, reliable, and thorough reviews.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Provides developmental support for faculty.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Provides a consistent framework for peer reviewers to use across the University and a “tool kit” of approaches.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4964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45FA0-1672-4F5F-8A46-49FF8B5A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Opportunity - 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20CCB-DA05-4D33-9FC3-E5DD21E04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2367584"/>
            <a:ext cx="9784080" cy="4206240"/>
          </a:xfrm>
        </p:spPr>
        <p:txBody>
          <a:bodyPr>
            <a:normAutofit fontScale="92500"/>
          </a:bodyPr>
          <a:lstStyle/>
          <a:p>
            <a:r>
              <a:rPr lang="en-US" sz="3200" dirty="0"/>
              <a:t>Provides substantive evaluation of teaching for R&amp;S process</a:t>
            </a:r>
          </a:p>
          <a:p>
            <a:r>
              <a:rPr lang="en-US" sz="3200" dirty="0"/>
              <a:t>Encourages excellence in teaching</a:t>
            </a:r>
          </a:p>
          <a:p>
            <a:pPr lvl="1"/>
            <a:r>
              <a:rPr lang="en-US" sz="2600" dirty="0"/>
              <a:t>Facilitates and encourages use of best teaching practices</a:t>
            </a:r>
          </a:p>
          <a:p>
            <a:pPr lvl="1"/>
            <a:r>
              <a:rPr lang="en-US" sz="2600" dirty="0"/>
              <a:t>Encourages formative activities</a:t>
            </a:r>
          </a:p>
          <a:p>
            <a:r>
              <a:rPr lang="en-US" sz="3200" dirty="0"/>
              <a:t>Encourages and rewards innovation</a:t>
            </a:r>
          </a:p>
          <a:p>
            <a:r>
              <a:rPr lang="en-US" sz="3200" dirty="0"/>
              <a:t>Adds minimal work for faculty who are already deliberately striving to improve their teaching</a:t>
            </a:r>
          </a:p>
          <a:p>
            <a:r>
              <a:rPr lang="en-US" sz="3200" dirty="0"/>
              <a:t>Gives faculty more control of the narrative</a:t>
            </a:r>
          </a:p>
        </p:txBody>
      </p:sp>
    </p:spTree>
    <p:extLst>
      <p:ext uri="{BB962C8B-B14F-4D97-AF65-F5344CB8AC3E}">
        <p14:creationId xmlns:p14="http://schemas.microsoft.com/office/powerpoint/2010/main" val="795236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pillars of teaching excellence</a:t>
            </a: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567252A-9821-413B-BC3E-76D04C11837C}"/>
              </a:ext>
            </a:extLst>
          </p:cNvPr>
          <p:cNvSpPr/>
          <p:nvPr/>
        </p:nvSpPr>
        <p:spPr>
          <a:xfrm>
            <a:off x="3561008" y="1944710"/>
            <a:ext cx="5132231" cy="1358721"/>
          </a:xfrm>
          <a:prstGeom prst="triangle">
            <a:avLst/>
          </a:prstGeom>
          <a:solidFill>
            <a:srgbClr val="CDD7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7D9CC6-E538-42FE-9A9F-F862078D8921}"/>
              </a:ext>
            </a:extLst>
          </p:cNvPr>
          <p:cNvSpPr/>
          <p:nvPr/>
        </p:nvSpPr>
        <p:spPr>
          <a:xfrm>
            <a:off x="4024648" y="3522372"/>
            <a:ext cx="547352" cy="2723882"/>
          </a:xfrm>
          <a:prstGeom prst="rect">
            <a:avLst/>
          </a:prstGeom>
          <a:solidFill>
            <a:srgbClr val="DDED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0665DC-376D-4848-9856-1583644474C1}"/>
              </a:ext>
            </a:extLst>
          </p:cNvPr>
          <p:cNvSpPr/>
          <p:nvPr/>
        </p:nvSpPr>
        <p:spPr>
          <a:xfrm>
            <a:off x="5859886" y="3522372"/>
            <a:ext cx="547352" cy="2723882"/>
          </a:xfrm>
          <a:prstGeom prst="rect">
            <a:avLst/>
          </a:prstGeom>
          <a:solidFill>
            <a:srgbClr val="FA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87F45A6F-E17F-4C94-92E1-2D2CF63D70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063" y="1891277"/>
            <a:ext cx="5246119" cy="4877731"/>
          </a:xfr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C20EED-B63E-49E8-BFDC-2444F7CF6771}"/>
              </a:ext>
            </a:extLst>
          </p:cNvPr>
          <p:cNvCxnSpPr/>
          <p:nvPr/>
        </p:nvCxnSpPr>
        <p:spPr>
          <a:xfrm>
            <a:off x="7691899" y="3514001"/>
            <a:ext cx="547352" cy="0"/>
          </a:xfrm>
          <a:prstGeom prst="line">
            <a:avLst/>
          </a:prstGeom>
          <a:ln w="50800">
            <a:solidFill>
              <a:srgbClr val="BF9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A029D78-0F10-4D8A-AC5D-EF92DF9291DB}"/>
              </a:ext>
            </a:extLst>
          </p:cNvPr>
          <p:cNvCxnSpPr/>
          <p:nvPr/>
        </p:nvCxnSpPr>
        <p:spPr>
          <a:xfrm>
            <a:off x="7689740" y="6267933"/>
            <a:ext cx="547352" cy="0"/>
          </a:xfrm>
          <a:prstGeom prst="line">
            <a:avLst/>
          </a:prstGeom>
          <a:ln w="50800">
            <a:solidFill>
              <a:srgbClr val="BF9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apezoid 10">
            <a:extLst>
              <a:ext uri="{FF2B5EF4-FFF2-40B4-BE49-F238E27FC236}">
                <a16:creationId xmlns:a16="http://schemas.microsoft.com/office/drawing/2014/main" id="{21FDFD74-2BDA-4670-BE65-62BABA62FF28}"/>
              </a:ext>
            </a:extLst>
          </p:cNvPr>
          <p:cNvSpPr/>
          <p:nvPr/>
        </p:nvSpPr>
        <p:spPr>
          <a:xfrm>
            <a:off x="3922866" y="6316613"/>
            <a:ext cx="742122" cy="91440"/>
          </a:xfrm>
          <a:prstGeom prst="trapezoid">
            <a:avLst>
              <a:gd name="adj" fmla="val 79736"/>
            </a:avLst>
          </a:prstGeom>
          <a:solidFill>
            <a:srgbClr val="538135"/>
          </a:solidFill>
          <a:ln>
            <a:solidFill>
              <a:srgbClr val="538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B4FE8739-717E-4D25-8757-3ABD2A4ED11D}"/>
              </a:ext>
            </a:extLst>
          </p:cNvPr>
          <p:cNvSpPr/>
          <p:nvPr/>
        </p:nvSpPr>
        <p:spPr>
          <a:xfrm flipV="1">
            <a:off x="3928962" y="3377366"/>
            <a:ext cx="742122" cy="91440"/>
          </a:xfrm>
          <a:prstGeom prst="trapezoid">
            <a:avLst>
              <a:gd name="adj" fmla="val 79736"/>
            </a:avLst>
          </a:prstGeom>
          <a:solidFill>
            <a:srgbClr val="538135"/>
          </a:solidFill>
          <a:ln>
            <a:solidFill>
              <a:srgbClr val="5381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>
            <a:extLst>
              <a:ext uri="{FF2B5EF4-FFF2-40B4-BE49-F238E27FC236}">
                <a16:creationId xmlns:a16="http://schemas.microsoft.com/office/drawing/2014/main" id="{1E4AD1BB-BB84-465F-8AFE-4E4AE9E0BBB3}"/>
              </a:ext>
            </a:extLst>
          </p:cNvPr>
          <p:cNvSpPr/>
          <p:nvPr/>
        </p:nvSpPr>
        <p:spPr>
          <a:xfrm>
            <a:off x="5761225" y="6316613"/>
            <a:ext cx="742122" cy="91440"/>
          </a:xfrm>
          <a:prstGeom prst="trapezoid">
            <a:avLst>
              <a:gd name="adj" fmla="val 79736"/>
            </a:avLst>
          </a:prstGeom>
          <a:solidFill>
            <a:srgbClr val="C55B11"/>
          </a:solidFill>
          <a:ln>
            <a:solidFill>
              <a:srgbClr val="C55B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>
            <a:extLst>
              <a:ext uri="{FF2B5EF4-FFF2-40B4-BE49-F238E27FC236}">
                <a16:creationId xmlns:a16="http://schemas.microsoft.com/office/drawing/2014/main" id="{65E9518D-A01E-4C4E-86F4-82707609B9B2}"/>
              </a:ext>
            </a:extLst>
          </p:cNvPr>
          <p:cNvSpPr/>
          <p:nvPr/>
        </p:nvSpPr>
        <p:spPr>
          <a:xfrm flipV="1">
            <a:off x="5770334" y="3379656"/>
            <a:ext cx="742122" cy="91440"/>
          </a:xfrm>
          <a:prstGeom prst="trapezoid">
            <a:avLst>
              <a:gd name="adj" fmla="val 79736"/>
            </a:avLst>
          </a:prstGeom>
          <a:solidFill>
            <a:srgbClr val="C55B11"/>
          </a:solidFill>
          <a:ln>
            <a:solidFill>
              <a:srgbClr val="C55B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40888C4B-31B9-4FC4-B805-8D482F3AF518}"/>
              </a:ext>
            </a:extLst>
          </p:cNvPr>
          <p:cNvSpPr/>
          <p:nvPr/>
        </p:nvSpPr>
        <p:spPr>
          <a:xfrm>
            <a:off x="7599584" y="6312784"/>
            <a:ext cx="742122" cy="91440"/>
          </a:xfrm>
          <a:prstGeom prst="trapezoid">
            <a:avLst>
              <a:gd name="adj" fmla="val 79736"/>
            </a:avLst>
          </a:prstGeom>
          <a:solidFill>
            <a:srgbClr val="BF9100"/>
          </a:solidFill>
          <a:ln>
            <a:solidFill>
              <a:srgbClr val="BF9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828150-7F45-4F8D-8129-44D156CC62D7}"/>
              </a:ext>
            </a:extLst>
          </p:cNvPr>
          <p:cNvSpPr/>
          <p:nvPr/>
        </p:nvSpPr>
        <p:spPr>
          <a:xfrm>
            <a:off x="3542697" y="6462175"/>
            <a:ext cx="5132231" cy="274320"/>
          </a:xfrm>
          <a:prstGeom prst="rect">
            <a:avLst/>
          </a:prstGeom>
          <a:solidFill>
            <a:srgbClr val="3154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apezoid 15">
            <a:extLst>
              <a:ext uri="{FF2B5EF4-FFF2-40B4-BE49-F238E27FC236}">
                <a16:creationId xmlns:a16="http://schemas.microsoft.com/office/drawing/2014/main" id="{669DF518-7928-4C58-807D-672D5A565D24}"/>
              </a:ext>
            </a:extLst>
          </p:cNvPr>
          <p:cNvSpPr/>
          <p:nvPr/>
        </p:nvSpPr>
        <p:spPr>
          <a:xfrm flipV="1">
            <a:off x="7607362" y="3374792"/>
            <a:ext cx="742122" cy="91440"/>
          </a:xfrm>
          <a:prstGeom prst="trapezoid">
            <a:avLst>
              <a:gd name="adj" fmla="val 79736"/>
            </a:avLst>
          </a:prstGeom>
          <a:solidFill>
            <a:srgbClr val="BF9100"/>
          </a:solidFill>
          <a:ln>
            <a:solidFill>
              <a:srgbClr val="BF9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C1EBD-A03A-4C79-A6E6-422CB253697F}"/>
              </a:ext>
            </a:extLst>
          </p:cNvPr>
          <p:cNvSpPr/>
          <p:nvPr/>
        </p:nvSpPr>
        <p:spPr>
          <a:xfrm>
            <a:off x="7692126" y="3512714"/>
            <a:ext cx="585216" cy="2770632"/>
          </a:xfrm>
          <a:prstGeom prst="rect">
            <a:avLst/>
          </a:prstGeom>
          <a:solidFill>
            <a:srgbClr val="FFF0C1"/>
          </a:solidFill>
          <a:ln w="38100">
            <a:solidFill>
              <a:srgbClr val="BF91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322600"/>
                </a:solidFill>
                <a:latin typeface="Acumin Pro SemiCondensed Black" panose="020B0906020202020204" pitchFamily="34" charset="0"/>
              </a:rPr>
              <a:t>Processes of Improvement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8B960D-30C9-4E17-92AC-9A7C108832C4}"/>
              </a:ext>
            </a:extLst>
          </p:cNvPr>
          <p:cNvSpPr/>
          <p:nvPr/>
        </p:nvSpPr>
        <p:spPr>
          <a:xfrm>
            <a:off x="5853766" y="3514539"/>
            <a:ext cx="585216" cy="2770632"/>
          </a:xfrm>
          <a:prstGeom prst="rect">
            <a:avLst/>
          </a:prstGeom>
          <a:solidFill>
            <a:srgbClr val="FADBC6"/>
          </a:solidFill>
          <a:ln w="38100">
            <a:solidFill>
              <a:srgbClr val="C55B1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492207"/>
                </a:solidFill>
                <a:latin typeface="Acumin Pro SemiCondensed Black" panose="020B0906020202020204" pitchFamily="34" charset="0"/>
              </a:rPr>
              <a:t>Learning 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2892BA-96BA-4D85-A8F3-43A77E2823E0}"/>
              </a:ext>
            </a:extLst>
          </p:cNvPr>
          <p:cNvSpPr/>
          <p:nvPr/>
        </p:nvSpPr>
        <p:spPr>
          <a:xfrm>
            <a:off x="4010593" y="3522372"/>
            <a:ext cx="585216" cy="2770632"/>
          </a:xfrm>
          <a:prstGeom prst="rect">
            <a:avLst/>
          </a:prstGeom>
          <a:solidFill>
            <a:srgbClr val="DDEDD3"/>
          </a:solidFill>
          <a:ln w="38100">
            <a:solidFill>
              <a:srgbClr val="538135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1600" dirty="0">
                <a:solidFill>
                  <a:srgbClr val="233616"/>
                </a:solidFill>
                <a:latin typeface="Acumin Pro SemiCondensed Black" panose="020B0906020202020204" pitchFamily="34" charset="0"/>
              </a:rPr>
              <a:t>Student Learning</a:t>
            </a:r>
          </a:p>
        </p:txBody>
      </p:sp>
    </p:spTree>
    <p:extLst>
      <p:ext uri="{BB962C8B-B14F-4D97-AF65-F5344CB8AC3E}">
        <p14:creationId xmlns:p14="http://schemas.microsoft.com/office/powerpoint/2010/main" val="3832110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8E222-4AE2-4C25-BFE9-59346021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59" y="284176"/>
            <a:ext cx="11409082" cy="1202879"/>
          </a:xfrm>
        </p:spPr>
        <p:txBody>
          <a:bodyPr/>
          <a:lstStyle/>
          <a:p>
            <a:r>
              <a:rPr lang="en-US" dirty="0"/>
              <a:t>Guiding Questions for Evaluating Teaching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2704149-757B-4D06-BD14-80B2BBC5D4C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-1" y="1487055"/>
          <a:ext cx="12192000" cy="5428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1827839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74837978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61960561"/>
                    </a:ext>
                  </a:extLst>
                </a:gridCol>
              </a:tblGrid>
              <a:tr h="39886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b="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1.  Student Learning</a:t>
                      </a: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2.  Learning Environment</a:t>
                      </a: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 Black" panose="020B0906020202020204" pitchFamily="34" charset="0"/>
                        </a:rPr>
                        <a:t>3.  Processes of Improvement</a:t>
                      </a: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873986"/>
                  </a:ext>
                </a:extLst>
              </a:tr>
              <a:tr h="12344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Outcomes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Clear and appropriate?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Reflect the Aims?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Effectively communicated?</a:t>
                      </a: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Relationships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Integrate faith and inspire students?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Instructor-student interactions?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Student-student interactions? </a:t>
                      </a: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Improvement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Data used to improve learning environment and activities?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Increased achievement of LOs?</a:t>
                      </a: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208513"/>
                  </a:ext>
                </a:extLst>
              </a:tr>
              <a:tr h="2331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Activities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well-organized?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Activities well-designed and appropriate?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Promote student engagement?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Facilitate achievement of outcomes?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Settings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 setting for inspiring learning?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Atmosphere that motivates students to be engaged?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Atmosphere of civility, respect, belonging?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accessible to all students?</a:t>
                      </a:r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Professional Development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Engage</a:t>
                      </a:r>
                      <a:r>
                        <a:rPr lang="en-US" sz="18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 in self-evaluation?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Participate in activities to learn and develop as a teacher?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Best practices implemented and</a:t>
                      </a:r>
                      <a:r>
                        <a:rPr lang="en-US" sz="18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  impact assessed</a:t>
                      </a: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? </a:t>
                      </a: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774141"/>
                  </a:ext>
                </a:extLst>
              </a:tr>
              <a:tr h="12904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c.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Learning Assessment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Aligned with learning outcomes?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Effective measures of learning?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LOs being achieved?</a:t>
                      </a:r>
                      <a:endParaRPr lang="en-US" dirty="0">
                        <a:solidFill>
                          <a:schemeClr val="bg2">
                            <a:lumMod val="75000"/>
                          </a:schemeClr>
                        </a:solidFill>
                        <a:latin typeface="Acumin Pro SemiCondensed" panose="020B0506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DDED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c.   </a:t>
                      </a:r>
                      <a:r>
                        <a:rPr lang="en-US" sz="1800" b="1" u="sng" dirty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Materials and other Resources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Course materials appropriate?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Acumin Pro SemiCondensed" panose="020B0506020202020204" pitchFamily="34" charset="0"/>
                        </a:rPr>
                        <a:t>Used effectively to facilitate learning? </a:t>
                      </a:r>
                    </a:p>
                    <a:p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ADBC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Acumin Pro SemiCondensed" panose="020B0506020202020204" pitchFamily="34" charset="0"/>
                      </a:endParaRPr>
                    </a:p>
                  </a:txBody>
                  <a:tcPr>
                    <a:solidFill>
                      <a:srgbClr val="FFF0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142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793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9AEE0-0AEC-4D3B-BF74-A36200E35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of teaching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D8365-E02D-4070-8482-6B7607E71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2919" y="1990415"/>
            <a:ext cx="9784080" cy="4984543"/>
          </a:xfrm>
        </p:spPr>
        <p:txBody>
          <a:bodyPr>
            <a:normAutofit fontScale="85000" lnSpcReduction="20000"/>
          </a:bodyPr>
          <a:lstStyle/>
          <a:p>
            <a:r>
              <a:rPr lang="en-US" sz="3400" dirty="0"/>
              <a:t>Before semester</a:t>
            </a:r>
          </a:p>
          <a:p>
            <a:pPr lvl="1"/>
            <a:r>
              <a:rPr lang="en-US" sz="2600" dirty="0"/>
              <a:t>Development activities, such as Effective Teaching Workshop (CTL)</a:t>
            </a:r>
          </a:p>
          <a:p>
            <a:pPr lvl="1"/>
            <a:r>
              <a:rPr lang="en-US" sz="2600" dirty="0"/>
              <a:t>Goals</a:t>
            </a:r>
          </a:p>
          <a:p>
            <a:pPr lvl="1"/>
            <a:r>
              <a:rPr lang="en-US" sz="2600" dirty="0"/>
              <a:t>Learning outcomes/activities/assessments</a:t>
            </a:r>
          </a:p>
          <a:p>
            <a:r>
              <a:rPr lang="en-US" sz="3400" dirty="0"/>
              <a:t>During semester</a:t>
            </a:r>
          </a:p>
          <a:p>
            <a:pPr lvl="1"/>
            <a:r>
              <a:rPr lang="en-US" sz="2600" dirty="0"/>
              <a:t>Personal notes</a:t>
            </a:r>
          </a:p>
          <a:p>
            <a:pPr lvl="1"/>
            <a:r>
              <a:rPr lang="en-US" sz="2600" dirty="0"/>
              <a:t>Peer mentor observations and review</a:t>
            </a:r>
          </a:p>
          <a:p>
            <a:pPr lvl="1"/>
            <a:r>
              <a:rPr lang="en-US" sz="2600" dirty="0"/>
              <a:t>Students Consulting on Teaching (SCOT)</a:t>
            </a:r>
          </a:p>
          <a:p>
            <a:r>
              <a:rPr lang="en-US" sz="3400" dirty="0"/>
              <a:t>End of semester</a:t>
            </a:r>
          </a:p>
          <a:p>
            <a:pPr lvl="1"/>
            <a:r>
              <a:rPr lang="en-US" sz="2600" dirty="0"/>
              <a:t>Review of learning outcomes and student achievement</a:t>
            </a:r>
          </a:p>
          <a:p>
            <a:pPr lvl="1"/>
            <a:r>
              <a:rPr lang="en-US" sz="2600" dirty="0"/>
              <a:t>Student ratings</a:t>
            </a:r>
          </a:p>
          <a:p>
            <a:pPr lvl="1"/>
            <a:r>
              <a:rPr lang="en-US" sz="2600" dirty="0"/>
              <a:t>Self evaluation</a:t>
            </a:r>
          </a:p>
          <a:p>
            <a:r>
              <a:rPr lang="en-US" sz="3400" dirty="0"/>
              <a:t>Plans and adjustments for next offering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Adopt a deliberate mentality about improving as a teacher.</a:t>
            </a:r>
          </a:p>
          <a:p>
            <a:r>
              <a:rPr lang="en-US" sz="2800" dirty="0"/>
              <a:t>Use Teaching Portfolio framework (Three Pillars).</a:t>
            </a:r>
          </a:p>
          <a:p>
            <a:r>
              <a:rPr lang="en-US" sz="2800" dirty="0"/>
              <a:t>Engage in efforts to assess and improve</a:t>
            </a:r>
          </a:p>
          <a:p>
            <a:pPr lvl="2"/>
            <a:r>
              <a:rPr lang="en-US" sz="2600" dirty="0"/>
              <a:t>Invite formative feedback</a:t>
            </a:r>
          </a:p>
          <a:p>
            <a:pPr lvl="3"/>
            <a:r>
              <a:rPr lang="en-US" sz="2400" dirty="0"/>
              <a:t>Formative peer review</a:t>
            </a:r>
          </a:p>
          <a:p>
            <a:pPr lvl="3"/>
            <a:r>
              <a:rPr lang="en-US" sz="2400" dirty="0"/>
              <a:t>Student feedback (student surveys, SCOT)</a:t>
            </a:r>
          </a:p>
          <a:p>
            <a:pPr lvl="2"/>
            <a:r>
              <a:rPr lang="en-US" sz="2600" dirty="0"/>
              <a:t>Critically evaluate learning data</a:t>
            </a:r>
          </a:p>
          <a:p>
            <a:pPr lvl="2"/>
            <a:r>
              <a:rPr lang="en-US" sz="2600" dirty="0"/>
              <a:t>Set realistic improvement goals</a:t>
            </a:r>
          </a:p>
          <a:p>
            <a:r>
              <a:rPr lang="en-US" sz="2800" dirty="0"/>
              <a:t>Be consistent in the documentation process. </a:t>
            </a:r>
          </a:p>
        </p:txBody>
      </p:sp>
    </p:spTree>
    <p:extLst>
      <p:ext uri="{BB962C8B-B14F-4D97-AF65-F5344CB8AC3E}">
        <p14:creationId xmlns:p14="http://schemas.microsoft.com/office/powerpoint/2010/main" val="29136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8630</TotalTime>
  <Words>1136</Words>
  <Application>Microsoft Office PowerPoint</Application>
  <PresentationFormat>Widescreen</PresentationFormat>
  <Paragraphs>223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Acumin Pro SemiCondensed</vt:lpstr>
      <vt:lpstr>Acumin Pro SemiCondensed Black</vt:lpstr>
      <vt:lpstr>Arial</vt:lpstr>
      <vt:lpstr>Calibri</vt:lpstr>
      <vt:lpstr>Corbel</vt:lpstr>
      <vt:lpstr>Wingdings</vt:lpstr>
      <vt:lpstr>Banded</vt:lpstr>
      <vt:lpstr>Evaluation of teaching: the teaching portfolio and Peer Review</vt:lpstr>
      <vt:lpstr>problem</vt:lpstr>
      <vt:lpstr>background</vt:lpstr>
      <vt:lpstr>charge</vt:lpstr>
      <vt:lpstr>Opportunity - benefits</vt:lpstr>
      <vt:lpstr>Three pillars of teaching excellence</vt:lpstr>
      <vt:lpstr>Guiding Questions for Evaluating Teaching</vt:lpstr>
      <vt:lpstr>Process of teaching development</vt:lpstr>
      <vt:lpstr>Faculty responsibility</vt:lpstr>
      <vt:lpstr>Teaching portfolio Process</vt:lpstr>
      <vt:lpstr>Constructing The Portfolio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Reviewing the portfolio</vt:lpstr>
      <vt:lpstr>PowerPoint Presentation</vt:lpstr>
      <vt:lpstr>Peer reviewers’ responsibilities</vt:lpstr>
      <vt:lpstr>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 Review of teaching</dc:title>
  <dc:creator>Vincent Wilding</dc:creator>
  <cp:lastModifiedBy>Richard Swan</cp:lastModifiedBy>
  <cp:revision>94</cp:revision>
  <cp:lastPrinted>2021-05-06T14:48:20Z</cp:lastPrinted>
  <dcterms:created xsi:type="dcterms:W3CDTF">2019-11-30T16:37:48Z</dcterms:created>
  <dcterms:modified xsi:type="dcterms:W3CDTF">2021-05-15T06:00:55Z</dcterms:modified>
</cp:coreProperties>
</file>